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2" r:id="rId2"/>
    <p:sldId id="256" r:id="rId3"/>
    <p:sldId id="257" r:id="rId4"/>
    <p:sldId id="258" r:id="rId5"/>
    <p:sldId id="259" r:id="rId6"/>
    <p:sldId id="260" r:id="rId7"/>
    <p:sldId id="261" r:id="rId8"/>
    <p:sldId id="275"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6" r:id="rId23"/>
    <p:sldId id="277" r:id="rId24"/>
    <p:sldId id="278" r:id="rId25"/>
    <p:sldId id="279" r:id="rId26"/>
    <p:sldId id="280" r:id="rId27"/>
    <p:sldId id="281" r:id="rId28"/>
    <p:sldId id="282" r:id="rId29"/>
    <p:sldId id="283" r:id="rId30"/>
    <p:sldId id="284" r:id="rId31"/>
    <p:sldId id="285" r:id="rId32"/>
    <p:sldId id="286" r:id="rId33"/>
    <p:sldId id="293" r:id="rId34"/>
    <p:sldId id="287" r:id="rId35"/>
    <p:sldId id="288" r:id="rId36"/>
    <p:sldId id="289" r:id="rId37"/>
    <p:sldId id="290" r:id="rId38"/>
    <p:sldId id="291"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6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DDE01101-D736-4B45-BBAD-47AE183267FE}" type="slidenum">
              <a:rPr lang="en-US"/>
              <a:pPr>
                <a:defRPr/>
              </a:pPr>
              <a:t>‹#›</a:t>
            </a:fld>
            <a:endParaRPr lang="en-US"/>
          </a:p>
        </p:txBody>
      </p:sp>
    </p:spTree>
    <p:extLst>
      <p:ext uri="{BB962C8B-B14F-4D97-AF65-F5344CB8AC3E}">
        <p14:creationId xmlns:p14="http://schemas.microsoft.com/office/powerpoint/2010/main" val="3859532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469DF3-579E-4EF6-8D69-EE38A9880C97}" type="slidenum">
              <a:rPr lang="en-US"/>
              <a:pPr>
                <a:defRPr/>
              </a:pPr>
              <a:t>‹#›</a:t>
            </a:fld>
            <a:endParaRPr lang="en-US"/>
          </a:p>
        </p:txBody>
      </p:sp>
    </p:spTree>
    <p:extLst>
      <p:ext uri="{BB962C8B-B14F-4D97-AF65-F5344CB8AC3E}">
        <p14:creationId xmlns:p14="http://schemas.microsoft.com/office/powerpoint/2010/main" val="3568509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5DC042-532D-4B5B-8D81-2967926B855F}" type="slidenum">
              <a:rPr lang="en-US"/>
              <a:pPr>
                <a:defRPr/>
              </a:pPr>
              <a:t>‹#›</a:t>
            </a:fld>
            <a:endParaRPr lang="en-US"/>
          </a:p>
        </p:txBody>
      </p:sp>
    </p:spTree>
    <p:extLst>
      <p:ext uri="{BB962C8B-B14F-4D97-AF65-F5344CB8AC3E}">
        <p14:creationId xmlns:p14="http://schemas.microsoft.com/office/powerpoint/2010/main" val="1593506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44F0F3D3-B52B-4FD7-98F8-667A6B47016A}" type="slidenum">
              <a:rPr lang="en-US"/>
              <a:pPr>
                <a:defRPr/>
              </a:pPr>
              <a:t>‹#›</a:t>
            </a:fld>
            <a:endParaRPr lang="en-US"/>
          </a:p>
        </p:txBody>
      </p:sp>
    </p:spTree>
    <p:extLst>
      <p:ext uri="{BB962C8B-B14F-4D97-AF65-F5344CB8AC3E}">
        <p14:creationId xmlns:p14="http://schemas.microsoft.com/office/powerpoint/2010/main" val="379300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5853D353-3C33-4423-B284-6EBFC91D0613}" type="slidenum">
              <a:rPr lang="en-US"/>
              <a:pPr>
                <a:defRPr/>
              </a:pPr>
              <a:t>‹#›</a:t>
            </a:fld>
            <a:endParaRPr lang="en-US"/>
          </a:p>
        </p:txBody>
      </p:sp>
    </p:spTree>
    <p:extLst>
      <p:ext uri="{BB962C8B-B14F-4D97-AF65-F5344CB8AC3E}">
        <p14:creationId xmlns:p14="http://schemas.microsoft.com/office/powerpoint/2010/main" val="2488448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6FAE8789-361A-4184-8D2F-5C7A9CCC6312}" type="slidenum">
              <a:rPr lang="en-US"/>
              <a:pPr>
                <a:defRPr/>
              </a:pPr>
              <a:t>‹#›</a:t>
            </a:fld>
            <a:endParaRPr lang="en-US"/>
          </a:p>
        </p:txBody>
      </p:sp>
    </p:spTree>
    <p:extLst>
      <p:ext uri="{BB962C8B-B14F-4D97-AF65-F5344CB8AC3E}">
        <p14:creationId xmlns:p14="http://schemas.microsoft.com/office/powerpoint/2010/main" val="4237899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1F05CC5-920F-46A7-86FB-39982C71D8FC}" type="slidenum">
              <a:rPr lang="en-US"/>
              <a:pPr>
                <a:defRPr/>
              </a:pPr>
              <a:t>‹#›</a:t>
            </a:fld>
            <a:endParaRPr lang="en-US"/>
          </a:p>
        </p:txBody>
      </p:sp>
    </p:spTree>
    <p:extLst>
      <p:ext uri="{BB962C8B-B14F-4D97-AF65-F5344CB8AC3E}">
        <p14:creationId xmlns:p14="http://schemas.microsoft.com/office/powerpoint/2010/main" val="705893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0B140DD-0436-4E07-9F3C-28C86A73AF3B}" type="slidenum">
              <a:rPr lang="en-US"/>
              <a:pPr>
                <a:defRPr/>
              </a:pPr>
              <a:t>‹#›</a:t>
            </a:fld>
            <a:endParaRPr lang="en-US"/>
          </a:p>
        </p:txBody>
      </p:sp>
    </p:spTree>
    <p:extLst>
      <p:ext uri="{BB962C8B-B14F-4D97-AF65-F5344CB8AC3E}">
        <p14:creationId xmlns:p14="http://schemas.microsoft.com/office/powerpoint/2010/main" val="2370539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6230EDF-3C61-4405-B9C7-E946EC118FCA}" type="slidenum">
              <a:rPr lang="en-US"/>
              <a:pPr>
                <a:defRPr/>
              </a:pPr>
              <a:t>‹#›</a:t>
            </a:fld>
            <a:endParaRPr lang="en-US"/>
          </a:p>
        </p:txBody>
      </p:sp>
    </p:spTree>
    <p:extLst>
      <p:ext uri="{BB962C8B-B14F-4D97-AF65-F5344CB8AC3E}">
        <p14:creationId xmlns:p14="http://schemas.microsoft.com/office/powerpoint/2010/main" val="367523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976AE4-3833-466A-B760-33C5EE45FCE0}" type="slidenum">
              <a:rPr lang="en-US"/>
              <a:pPr>
                <a:defRPr/>
              </a:pPr>
              <a:t>‹#›</a:t>
            </a:fld>
            <a:endParaRPr lang="en-US"/>
          </a:p>
        </p:txBody>
      </p:sp>
    </p:spTree>
    <p:extLst>
      <p:ext uri="{BB962C8B-B14F-4D97-AF65-F5344CB8AC3E}">
        <p14:creationId xmlns:p14="http://schemas.microsoft.com/office/powerpoint/2010/main" val="4019230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424D0129-FDB0-459E-BC35-5B71F87DD0AE}" type="slidenum">
              <a:rPr lang="en-US"/>
              <a:pPr>
                <a:defRPr/>
              </a:pPr>
              <a:t>‹#›</a:t>
            </a:fld>
            <a:endParaRPr lang="en-US"/>
          </a:p>
        </p:txBody>
      </p:sp>
    </p:spTree>
    <p:extLst>
      <p:ext uri="{BB962C8B-B14F-4D97-AF65-F5344CB8AC3E}">
        <p14:creationId xmlns:p14="http://schemas.microsoft.com/office/powerpoint/2010/main" val="4229440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defRPr/>
            </a:pPr>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smtClean="0">
                <a:solidFill>
                  <a:schemeClr val="tx1">
                    <a:lumMod val="50000"/>
                    <a:lumOff val="50000"/>
                  </a:schemeClr>
                </a:solidFill>
              </a:defRPr>
            </a:lvl1pPr>
          </a:lstStyle>
          <a:p>
            <a:pPr>
              <a:defRPr/>
            </a:pPr>
            <a:fld id="{702929E0-5663-4DF4-BC5F-8CF1740E458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707" r:id="rId2"/>
    <p:sldLayoutId id="2147483709" r:id="rId3"/>
    <p:sldLayoutId id="2147483706" r:id="rId4"/>
    <p:sldLayoutId id="2147483705" r:id="rId5"/>
    <p:sldLayoutId id="2147483704" r:id="rId6"/>
    <p:sldLayoutId id="2147483703" r:id="rId7"/>
    <p:sldLayoutId id="2147483702" r:id="rId8"/>
    <p:sldLayoutId id="2147483710" r:id="rId9"/>
    <p:sldLayoutId id="2147483701" r:id="rId10"/>
    <p:sldLayoutId id="2147483700" r:id="rId11"/>
  </p:sldLayoutIdLst>
  <p:txStyles>
    <p:titleStyle>
      <a:lvl1pPr marL="319088" indent="-319088" algn="r" rtl="0" fontAlgn="base">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2400"/>
            <a:ext cx="9144000" cy="7010400"/>
          </a:xfrm>
          <a:prstGeom prst="rect">
            <a:avLst/>
          </a:prstGeom>
        </p:spPr>
      </p:pic>
    </p:spTree>
    <p:extLst>
      <p:ext uri="{BB962C8B-B14F-4D97-AF65-F5344CB8AC3E}">
        <p14:creationId xmlns:p14="http://schemas.microsoft.com/office/powerpoint/2010/main" val="131918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0"/>
            <a:ext cx="8534400" cy="1143000"/>
          </a:xfrm>
        </p:spPr>
        <p:txBody>
          <a:bodyPr/>
          <a:lstStyle/>
          <a:p>
            <a:pPr marL="0" indent="0" algn="l" fontAlgn="auto">
              <a:spcAft>
                <a:spcPts val="0"/>
              </a:spcAft>
              <a:buClr>
                <a:schemeClr val="accent6">
                  <a:lumMod val="75000"/>
                </a:schemeClr>
              </a:buClr>
              <a:buFont typeface="Georgia" pitchFamily="18" charset="0"/>
              <a:buNone/>
              <a:defRPr/>
            </a:pPr>
            <a:r>
              <a:rPr lang="en-US" dirty="0"/>
              <a:t>Simple random sampling</a:t>
            </a:r>
          </a:p>
        </p:txBody>
      </p:sp>
      <p:sp>
        <p:nvSpPr>
          <p:cNvPr id="9219" name="Rectangle 3"/>
          <p:cNvSpPr>
            <a:spLocks noGrp="1" noChangeArrowheads="1"/>
          </p:cNvSpPr>
          <p:nvPr>
            <p:ph sz="quarter" idx="13"/>
          </p:nvPr>
        </p:nvSpPr>
        <p:spPr>
          <a:xfrm>
            <a:off x="914400" y="2133600"/>
            <a:ext cx="7467600" cy="4008438"/>
          </a:xfrm>
        </p:spPr>
        <p:txBody>
          <a:bodyPr rtlCol="0">
            <a:normAutofit fontScale="92500" lnSpcReduction="10000"/>
          </a:bodyPr>
          <a:lstStyle/>
          <a:p>
            <a:pPr marL="45720" indent="0" algn="just" fontAlgn="auto">
              <a:lnSpc>
                <a:spcPct val="90000"/>
              </a:lnSpc>
              <a:buClr>
                <a:schemeClr val="accent6">
                  <a:lumMod val="75000"/>
                </a:schemeClr>
              </a:buClr>
              <a:buFont typeface="Georgia" pitchFamily="18" charset="0"/>
              <a:buNone/>
              <a:defRPr/>
            </a:pPr>
            <a:r>
              <a:rPr lang="en-US" sz="2800" dirty="0">
                <a:solidFill>
                  <a:schemeClr val="tx1">
                    <a:lumMod val="75000"/>
                    <a:lumOff val="25000"/>
                  </a:schemeClr>
                </a:solidFill>
              </a:rPr>
              <a:t>A simple random sample is one in which each and every member of the population has an independent chance of being selected.</a:t>
            </a:r>
          </a:p>
          <a:p>
            <a:pPr marL="45720" indent="0" fontAlgn="auto">
              <a:lnSpc>
                <a:spcPct val="90000"/>
              </a:lnSpc>
              <a:buClr>
                <a:schemeClr val="accent6">
                  <a:lumMod val="75000"/>
                </a:schemeClr>
              </a:buClr>
              <a:buFont typeface="Georgia" pitchFamily="18" charset="0"/>
              <a:buNone/>
              <a:defRPr/>
            </a:pPr>
            <a:endParaRPr lang="en-US" sz="2800" b="1" i="1" u="sng" dirty="0">
              <a:solidFill>
                <a:schemeClr val="tx1">
                  <a:lumMod val="75000"/>
                  <a:lumOff val="25000"/>
                </a:schemeClr>
              </a:solidFill>
            </a:endParaRPr>
          </a:p>
          <a:p>
            <a:pPr marL="45720" indent="0" fontAlgn="auto">
              <a:lnSpc>
                <a:spcPct val="90000"/>
              </a:lnSpc>
              <a:buClr>
                <a:schemeClr val="accent6">
                  <a:lumMod val="75000"/>
                </a:schemeClr>
              </a:buClr>
              <a:buFont typeface="Georgia" pitchFamily="18" charset="0"/>
              <a:buNone/>
              <a:defRPr/>
            </a:pPr>
            <a:r>
              <a:rPr lang="en-US" sz="2800" b="1" i="1" u="sng" dirty="0">
                <a:solidFill>
                  <a:schemeClr val="tx1">
                    <a:lumMod val="75000"/>
                    <a:lumOff val="25000"/>
                  </a:schemeClr>
                </a:solidFill>
              </a:rPr>
              <a:t>Steps in simple random sampling</a:t>
            </a:r>
            <a:r>
              <a:rPr lang="en-US" sz="2800" dirty="0">
                <a:solidFill>
                  <a:schemeClr val="tx1">
                    <a:lumMod val="75000"/>
                    <a:lumOff val="25000"/>
                  </a:schemeClr>
                </a:solidFill>
              </a:rPr>
              <a:t>.</a:t>
            </a:r>
          </a:p>
          <a:p>
            <a:pPr indent="-182880" algn="just" fontAlgn="auto">
              <a:lnSpc>
                <a:spcPct val="90000"/>
              </a:lnSpc>
              <a:buClrTx/>
              <a:buFont typeface="Arial" pitchFamily="34" charset="0"/>
              <a:buChar char="•"/>
              <a:defRPr/>
            </a:pPr>
            <a:r>
              <a:rPr lang="en-US" sz="2800" dirty="0">
                <a:solidFill>
                  <a:schemeClr val="tx1">
                    <a:lumMod val="75000"/>
                    <a:lumOff val="25000"/>
                  </a:schemeClr>
                </a:solidFill>
              </a:rPr>
              <a:t>One way to do this is to write each persons name on a piece of paper, place all slips in a container, shake the container and select a slip. Repeat till desired number of sample is selected. But this method is not satisfactory if the population is large.</a:t>
            </a:r>
          </a:p>
          <a:p>
            <a:pPr indent="-182880" fontAlgn="auto">
              <a:lnSpc>
                <a:spcPct val="90000"/>
              </a:lnSpc>
              <a:buClr>
                <a:schemeClr val="accent6">
                  <a:lumMod val="75000"/>
                </a:schemeClr>
              </a:buClr>
              <a:defRPr/>
            </a:pPr>
            <a:endParaRPr lang="en-US" sz="2800" dirty="0">
              <a:solidFill>
                <a:schemeClr val="tx1">
                  <a:lumMod val="75000"/>
                  <a:lumOff val="2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304800"/>
            <a:ext cx="6512511" cy="762000"/>
          </a:xfrm>
        </p:spPr>
        <p:txBody>
          <a:bodyPr/>
          <a:lstStyle/>
          <a:p>
            <a:pPr marL="0" indent="0" algn="l" fontAlgn="auto">
              <a:spcAft>
                <a:spcPts val="0"/>
              </a:spcAft>
              <a:buClr>
                <a:schemeClr val="accent6">
                  <a:lumMod val="75000"/>
                </a:schemeClr>
              </a:buClr>
              <a:buFont typeface="Georgia" pitchFamily="18" charset="0"/>
              <a:buNone/>
              <a:defRPr/>
            </a:pPr>
            <a:r>
              <a:rPr lang="en-US" sz="2400" dirty="0"/>
              <a:t>Contd.</a:t>
            </a:r>
          </a:p>
        </p:txBody>
      </p:sp>
      <p:sp>
        <p:nvSpPr>
          <p:cNvPr id="10243" name="Rectangle 3"/>
          <p:cNvSpPr>
            <a:spLocks noGrp="1" noChangeArrowheads="1"/>
          </p:cNvSpPr>
          <p:nvPr>
            <p:ph sz="quarter" idx="13"/>
          </p:nvPr>
        </p:nvSpPr>
        <p:spPr>
          <a:xfrm>
            <a:off x="838200" y="1447800"/>
            <a:ext cx="7391400" cy="4830763"/>
          </a:xfrm>
        </p:spPr>
        <p:txBody>
          <a:bodyPr>
            <a:normAutofit/>
          </a:bodyPr>
          <a:lstStyle/>
          <a:p>
            <a:pPr algn="just">
              <a:lnSpc>
                <a:spcPct val="70000"/>
              </a:lnSpc>
              <a:buClrTx/>
              <a:buFont typeface="Arial" charset="0"/>
              <a:buChar char="•"/>
            </a:pPr>
            <a:r>
              <a:rPr lang="en-US" sz="2600"/>
              <a:t>For larger populations, table of random numbers is used- an extremely large list of numbers that has no pattern or order. Steps in selection are;</a:t>
            </a:r>
          </a:p>
          <a:p>
            <a:pPr algn="just">
              <a:lnSpc>
                <a:spcPct val="70000"/>
              </a:lnSpc>
              <a:buClrTx/>
              <a:buFont typeface="Arial" charset="0"/>
              <a:buChar char="•"/>
            </a:pPr>
            <a:r>
              <a:rPr lang="en-US" sz="2600"/>
              <a:t>Identify and define the population (all students studying nutrition in O-levels in Lahore)</a:t>
            </a:r>
          </a:p>
          <a:p>
            <a:pPr algn="just">
              <a:lnSpc>
                <a:spcPct val="70000"/>
              </a:lnSpc>
              <a:buClrTx/>
              <a:buFont typeface="Arial" charset="0"/>
              <a:buChar char="•"/>
            </a:pPr>
            <a:r>
              <a:rPr lang="en-US" sz="2600"/>
              <a:t>Determine the desired sample size (60 for nutrition students)</a:t>
            </a:r>
          </a:p>
          <a:p>
            <a:pPr algn="just">
              <a:lnSpc>
                <a:spcPct val="70000"/>
              </a:lnSpc>
              <a:buClrTx/>
              <a:buFont typeface="Arial" charset="0"/>
              <a:buChar char="•"/>
            </a:pPr>
            <a:r>
              <a:rPr lang="en-US" sz="2600"/>
              <a:t>List all members of population (take names from school rolls)</a:t>
            </a:r>
          </a:p>
          <a:p>
            <a:pPr algn="just">
              <a:lnSpc>
                <a:spcPct val="70000"/>
              </a:lnSpc>
              <a:buClrTx/>
              <a:buFont typeface="Arial" charset="0"/>
              <a:buChar char="•"/>
            </a:pPr>
            <a:r>
              <a:rPr lang="en-US" sz="2600"/>
              <a:t>Assign all individuals on the list a consecutive number from 0 to the required number (000-800)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457200"/>
            <a:ext cx="6512511" cy="762000"/>
          </a:xfrm>
        </p:spPr>
        <p:txBody>
          <a:bodyPr/>
          <a:lstStyle/>
          <a:p>
            <a:pPr marL="0" indent="0" algn="l" fontAlgn="auto">
              <a:spcAft>
                <a:spcPts val="0"/>
              </a:spcAft>
              <a:buClr>
                <a:schemeClr val="accent6">
                  <a:lumMod val="75000"/>
                </a:schemeClr>
              </a:buClr>
              <a:buFont typeface="Georgia" pitchFamily="18" charset="0"/>
              <a:buNone/>
              <a:defRPr/>
            </a:pPr>
            <a:r>
              <a:rPr lang="en-US" sz="2400" dirty="0"/>
              <a:t>Contd.</a:t>
            </a:r>
          </a:p>
        </p:txBody>
      </p:sp>
      <p:sp>
        <p:nvSpPr>
          <p:cNvPr id="11267" name="Rectangle 3"/>
          <p:cNvSpPr>
            <a:spLocks noGrp="1" noChangeArrowheads="1"/>
          </p:cNvSpPr>
          <p:nvPr>
            <p:ph sz="quarter" idx="13"/>
          </p:nvPr>
        </p:nvSpPr>
        <p:spPr>
          <a:xfrm>
            <a:off x="762000" y="1524000"/>
            <a:ext cx="7696200" cy="4876800"/>
          </a:xfrm>
        </p:spPr>
        <p:txBody>
          <a:bodyPr rtlCol="0">
            <a:normAutofit lnSpcReduction="10000"/>
          </a:bodyPr>
          <a:lstStyle/>
          <a:p>
            <a:pPr indent="-182880" algn="just" fontAlgn="auto">
              <a:lnSpc>
                <a:spcPct val="80000"/>
              </a:lnSpc>
              <a:buClrTx/>
              <a:buFont typeface="Arial" pitchFamily="34" charset="0"/>
              <a:buChar char="•"/>
              <a:defRPr/>
            </a:pPr>
            <a:r>
              <a:rPr lang="en-US" sz="2800" dirty="0">
                <a:solidFill>
                  <a:schemeClr val="tx1">
                    <a:lumMod val="75000"/>
                    <a:lumOff val="25000"/>
                  </a:schemeClr>
                </a:solidFill>
              </a:rPr>
              <a:t> Select an arbitrary number (close your eyes and point!) </a:t>
            </a:r>
          </a:p>
          <a:p>
            <a:pPr indent="-182880" algn="just" fontAlgn="auto">
              <a:lnSpc>
                <a:spcPct val="80000"/>
              </a:lnSpc>
              <a:buClrTx/>
              <a:buFont typeface="Arial" pitchFamily="34" charset="0"/>
              <a:buChar char="•"/>
              <a:defRPr/>
            </a:pPr>
            <a:r>
              <a:rPr lang="en-US" sz="2800" dirty="0">
                <a:solidFill>
                  <a:schemeClr val="tx1">
                    <a:lumMod val="75000"/>
                    <a:lumOff val="25000"/>
                  </a:schemeClr>
                </a:solidFill>
              </a:rPr>
              <a:t>For the selected number, look only at the number of digits assigned to each population member. If the population has 3 digits look at last 3 digits, if has 2 digits look at last 2 (in case of population of 200 select half numbers from 3 digits and half from 2 digit)</a:t>
            </a:r>
          </a:p>
          <a:p>
            <a:pPr indent="-182880" algn="just" fontAlgn="auto">
              <a:lnSpc>
                <a:spcPct val="80000"/>
              </a:lnSpc>
              <a:buClrTx/>
              <a:buFont typeface="Arial" pitchFamily="34" charset="0"/>
              <a:buChar char="•"/>
              <a:defRPr/>
            </a:pPr>
            <a:r>
              <a:rPr lang="en-US" sz="2800" dirty="0">
                <a:solidFill>
                  <a:schemeClr val="tx1">
                    <a:lumMod val="75000"/>
                    <a:lumOff val="25000"/>
                  </a:schemeClr>
                </a:solidFill>
              </a:rPr>
              <a:t>If you select a number larger than the number of population ignore that number (955 or 869)</a:t>
            </a:r>
          </a:p>
          <a:p>
            <a:pPr indent="-182880" algn="just" fontAlgn="auto">
              <a:lnSpc>
                <a:spcPct val="80000"/>
              </a:lnSpc>
              <a:buClrTx/>
              <a:buFont typeface="Arial" pitchFamily="34" charset="0"/>
              <a:buChar char="•"/>
              <a:defRPr/>
            </a:pPr>
            <a:r>
              <a:rPr lang="en-US" sz="2800" dirty="0">
                <a:solidFill>
                  <a:schemeClr val="tx1">
                    <a:lumMod val="75000"/>
                    <a:lumOff val="25000"/>
                  </a:schemeClr>
                </a:solidFill>
              </a:rPr>
              <a:t>Repeat last 3 steps till desired number of sample is reached.</a:t>
            </a:r>
          </a:p>
          <a:p>
            <a:pPr indent="-182880" fontAlgn="auto">
              <a:lnSpc>
                <a:spcPct val="80000"/>
              </a:lnSpc>
              <a:buClr>
                <a:schemeClr val="accent6">
                  <a:lumMod val="75000"/>
                </a:schemeClr>
              </a:buClr>
              <a:defRPr/>
            </a:pPr>
            <a:endParaRPr lang="en-US" sz="2800" dirty="0">
              <a:solidFill>
                <a:schemeClr val="tx1">
                  <a:lumMod val="75000"/>
                  <a:lumOff val="2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04800" y="762000"/>
            <a:ext cx="6512511" cy="1143000"/>
          </a:xfrm>
        </p:spPr>
        <p:txBody>
          <a:bodyPr/>
          <a:lstStyle/>
          <a:p>
            <a:pPr marL="0" indent="0" algn="l" fontAlgn="auto">
              <a:spcAft>
                <a:spcPts val="0"/>
              </a:spcAft>
              <a:buClr>
                <a:schemeClr val="accent6">
                  <a:lumMod val="75000"/>
                </a:schemeClr>
              </a:buClr>
              <a:buFont typeface="Georgia" pitchFamily="18" charset="0"/>
              <a:buNone/>
              <a:defRPr/>
            </a:pPr>
            <a:r>
              <a:rPr lang="en-US" dirty="0"/>
              <a:t>Stratified sampling</a:t>
            </a:r>
          </a:p>
        </p:txBody>
      </p:sp>
      <p:sp>
        <p:nvSpPr>
          <p:cNvPr id="24578" name="Rectangle 3"/>
          <p:cNvSpPr>
            <a:spLocks noGrp="1" noChangeArrowheads="1"/>
          </p:cNvSpPr>
          <p:nvPr>
            <p:ph sz="quarter" idx="13"/>
          </p:nvPr>
        </p:nvSpPr>
        <p:spPr>
          <a:xfrm>
            <a:off x="838200" y="2133600"/>
            <a:ext cx="7543800" cy="3932238"/>
          </a:xfrm>
        </p:spPr>
        <p:txBody>
          <a:bodyPr/>
          <a:lstStyle/>
          <a:p>
            <a:pPr algn="just">
              <a:buFontTx/>
              <a:buNone/>
            </a:pPr>
            <a:r>
              <a:rPr lang="en-US"/>
              <a:t>   </a:t>
            </a:r>
            <a:r>
              <a:rPr lang="en-US" sz="2800"/>
              <a:t>Stratified sampling is a way to ensure desired representation of relevant subgroups within the sample. Stratified sampling involves strategically selecting participants from each subgroup (strata). Stratified sampling is of 2 types; proportional and disproportional.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762000"/>
            <a:ext cx="6512511" cy="1143000"/>
          </a:xfrm>
        </p:spPr>
        <p:txBody>
          <a:bodyPr/>
          <a:lstStyle/>
          <a:p>
            <a:pPr marL="0" indent="0" algn="l" fontAlgn="auto">
              <a:spcAft>
                <a:spcPts val="0"/>
              </a:spcAft>
              <a:buClr>
                <a:schemeClr val="accent6">
                  <a:lumMod val="75000"/>
                </a:schemeClr>
              </a:buClr>
              <a:buFont typeface="Georgia" pitchFamily="18" charset="0"/>
              <a:buNone/>
              <a:defRPr/>
            </a:pPr>
            <a:r>
              <a:rPr lang="en-US" dirty="0"/>
              <a:t>Proportional stratified sampling</a:t>
            </a:r>
          </a:p>
        </p:txBody>
      </p:sp>
      <p:sp>
        <p:nvSpPr>
          <p:cNvPr id="13315" name="Rectangle 3"/>
          <p:cNvSpPr>
            <a:spLocks noGrp="1" noChangeArrowheads="1"/>
          </p:cNvSpPr>
          <p:nvPr>
            <p:ph sz="quarter" idx="13"/>
          </p:nvPr>
        </p:nvSpPr>
        <p:spPr>
          <a:xfrm>
            <a:off x="1447800" y="2819400"/>
            <a:ext cx="6705600" cy="3475038"/>
          </a:xfrm>
        </p:spPr>
        <p:txBody>
          <a:bodyPr rtlCol="0">
            <a:normAutofit lnSpcReduction="10000"/>
          </a:bodyPr>
          <a:lstStyle/>
          <a:p>
            <a:pPr indent="-182880" algn="just" fontAlgn="auto">
              <a:buClr>
                <a:schemeClr val="accent6">
                  <a:lumMod val="75000"/>
                </a:schemeClr>
              </a:buClr>
              <a:buFontTx/>
              <a:buNone/>
              <a:defRPr/>
            </a:pPr>
            <a:r>
              <a:rPr lang="en-US" sz="2800" dirty="0">
                <a:solidFill>
                  <a:schemeClr val="tx1">
                    <a:lumMod val="75000"/>
                    <a:lumOff val="25000"/>
                  </a:schemeClr>
                </a:solidFill>
              </a:rPr>
              <a:t>  is the process in which subgroups in the population are represented in the sample in the same proportion as they are in population. </a:t>
            </a:r>
          </a:p>
          <a:p>
            <a:pPr indent="-182880" algn="just" fontAlgn="auto">
              <a:buClr>
                <a:schemeClr val="accent6">
                  <a:lumMod val="75000"/>
                </a:schemeClr>
              </a:buClr>
              <a:buFontTx/>
              <a:buNone/>
              <a:defRPr/>
            </a:pPr>
            <a:r>
              <a:rPr lang="en-US" sz="2800" dirty="0">
                <a:solidFill>
                  <a:schemeClr val="tx1">
                    <a:lumMod val="75000"/>
                    <a:lumOff val="25000"/>
                  </a:schemeClr>
                </a:solidFill>
              </a:rPr>
              <a:t>   </a:t>
            </a:r>
            <a:r>
              <a:rPr lang="en-US" sz="2800" b="1" dirty="0">
                <a:solidFill>
                  <a:schemeClr val="tx1">
                    <a:lumMod val="75000"/>
                    <a:lumOff val="25000"/>
                  </a:schemeClr>
                </a:solidFill>
              </a:rPr>
              <a:t>Example:</a:t>
            </a:r>
          </a:p>
          <a:p>
            <a:pPr indent="-182880" algn="just" fontAlgn="auto">
              <a:buClr>
                <a:schemeClr val="accent6">
                  <a:lumMod val="75000"/>
                </a:schemeClr>
              </a:buClr>
              <a:buFontTx/>
              <a:buNone/>
              <a:defRPr/>
            </a:pPr>
            <a:r>
              <a:rPr lang="en-US" sz="2800" dirty="0">
                <a:solidFill>
                  <a:schemeClr val="tx1">
                    <a:lumMod val="75000"/>
                    <a:lumOff val="25000"/>
                  </a:schemeClr>
                </a:solidFill>
              </a:rPr>
              <a:t>  If the population has 7000 males and 3000 females, the sample will have 70 males and 30 females.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685800"/>
            <a:ext cx="6512511" cy="1143000"/>
          </a:xfrm>
        </p:spPr>
        <p:txBody>
          <a:bodyPr/>
          <a:lstStyle/>
          <a:p>
            <a:pPr marL="0" indent="0" algn="l" fontAlgn="auto">
              <a:spcAft>
                <a:spcPts val="0"/>
              </a:spcAft>
              <a:buClr>
                <a:schemeClr val="accent6">
                  <a:lumMod val="75000"/>
                </a:schemeClr>
              </a:buClr>
              <a:buFont typeface="Georgia" pitchFamily="18" charset="0"/>
              <a:buNone/>
              <a:defRPr/>
            </a:pPr>
            <a:r>
              <a:rPr lang="en-US" dirty="0"/>
              <a:t>Non proportional sampling</a:t>
            </a:r>
          </a:p>
        </p:txBody>
      </p:sp>
      <p:sp>
        <p:nvSpPr>
          <p:cNvPr id="26626" name="Rectangle 3"/>
          <p:cNvSpPr>
            <a:spLocks noGrp="1" noChangeArrowheads="1"/>
          </p:cNvSpPr>
          <p:nvPr>
            <p:ph sz="quarter" idx="13"/>
          </p:nvPr>
        </p:nvSpPr>
        <p:spPr>
          <a:xfrm>
            <a:off x="914400" y="2743200"/>
            <a:ext cx="7239000" cy="3475038"/>
          </a:xfrm>
        </p:spPr>
        <p:txBody>
          <a:bodyPr/>
          <a:lstStyle/>
          <a:p>
            <a:pPr algn="just">
              <a:buFontTx/>
              <a:buNone/>
            </a:pPr>
            <a:r>
              <a:rPr lang="en-US" sz="2800" dirty="0"/>
              <a:t>  is the process of selecting equal sized samples from subgroups if subgroup comparisons are required.</a:t>
            </a:r>
          </a:p>
          <a:p>
            <a:pPr algn="just">
              <a:buFontTx/>
              <a:buNone/>
            </a:pPr>
            <a:r>
              <a:rPr lang="en-US" sz="2800" dirty="0"/>
              <a:t>   </a:t>
            </a:r>
            <a:r>
              <a:rPr lang="en-US" sz="2800" b="1" dirty="0"/>
              <a:t>Example:</a:t>
            </a:r>
          </a:p>
          <a:p>
            <a:pPr algn="just">
              <a:buFontTx/>
              <a:buNone/>
            </a:pPr>
            <a:r>
              <a:rPr lang="en-US" sz="2800" dirty="0"/>
              <a:t>  Even if there are 7000 males and 3000 females, the sample will have 50 males and 50 females.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762000"/>
            <a:ext cx="6512511" cy="1143000"/>
          </a:xfrm>
        </p:spPr>
        <p:txBody>
          <a:bodyPr/>
          <a:lstStyle/>
          <a:p>
            <a:pPr marL="0" indent="0" algn="l" fontAlgn="auto">
              <a:spcAft>
                <a:spcPts val="0"/>
              </a:spcAft>
              <a:buClr>
                <a:schemeClr val="accent6">
                  <a:lumMod val="75000"/>
                </a:schemeClr>
              </a:buClr>
              <a:buFont typeface="Georgia" pitchFamily="18" charset="0"/>
              <a:buNone/>
              <a:defRPr/>
            </a:pPr>
            <a:r>
              <a:rPr lang="en-US" dirty="0"/>
              <a:t>Cluster sampling</a:t>
            </a:r>
          </a:p>
        </p:txBody>
      </p:sp>
      <p:sp>
        <p:nvSpPr>
          <p:cNvPr id="15363" name="Rectangle 3"/>
          <p:cNvSpPr>
            <a:spLocks noGrp="1" noChangeArrowheads="1"/>
          </p:cNvSpPr>
          <p:nvPr>
            <p:ph sz="quarter" idx="13"/>
          </p:nvPr>
        </p:nvSpPr>
        <p:spPr>
          <a:xfrm>
            <a:off x="533400" y="1981200"/>
            <a:ext cx="8001000" cy="4465638"/>
          </a:xfrm>
        </p:spPr>
        <p:txBody>
          <a:bodyPr>
            <a:normAutofit/>
          </a:bodyPr>
          <a:lstStyle/>
          <a:p>
            <a:pPr algn="just">
              <a:lnSpc>
                <a:spcPct val="70000"/>
              </a:lnSpc>
              <a:buClrTx/>
              <a:buFont typeface="Arial" charset="0"/>
              <a:buChar char="•"/>
            </a:pPr>
            <a:r>
              <a:rPr lang="en-US" sz="2600"/>
              <a:t>The selection of groups or clusters, of subjects rather than individuals is known as cluster sampling. Cluster random sampling is effective with larger number of clusters. Cluster sampling may be the only feasible method of selecting a sample. </a:t>
            </a:r>
          </a:p>
          <a:p>
            <a:pPr algn="just">
              <a:lnSpc>
                <a:spcPct val="70000"/>
              </a:lnSpc>
              <a:buClrTx/>
              <a:buFont typeface="Arial" charset="0"/>
              <a:buChar char="•"/>
            </a:pPr>
            <a:r>
              <a:rPr lang="en-US" sz="2600"/>
              <a:t>When the researcher is unable to obtain a list of all members of the population.</a:t>
            </a:r>
          </a:p>
          <a:p>
            <a:pPr algn="just">
              <a:lnSpc>
                <a:spcPct val="70000"/>
              </a:lnSpc>
              <a:buClrTx/>
              <a:buFont typeface="Arial" charset="0"/>
              <a:buChar char="•"/>
            </a:pPr>
            <a:r>
              <a:rPr lang="en-US" sz="2600"/>
              <a:t>When the population is spread over a wide geographic area.</a:t>
            </a:r>
          </a:p>
          <a:p>
            <a:pPr algn="just">
              <a:lnSpc>
                <a:spcPct val="70000"/>
              </a:lnSpc>
              <a:buClrTx/>
              <a:buFont typeface="Arial" charset="0"/>
              <a:buChar char="•"/>
            </a:pPr>
            <a:r>
              <a:rPr lang="en-US" sz="2600"/>
              <a:t>When the researcher cannot select randomly due to administrative or other constraints such as time and expense.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6200" y="381000"/>
            <a:ext cx="6512511" cy="1143000"/>
          </a:xfrm>
        </p:spPr>
        <p:txBody>
          <a:bodyPr/>
          <a:lstStyle/>
          <a:p>
            <a:pPr marL="0" indent="0" algn="l" fontAlgn="auto">
              <a:spcAft>
                <a:spcPts val="0"/>
              </a:spcAft>
              <a:buClr>
                <a:schemeClr val="accent6">
                  <a:lumMod val="75000"/>
                </a:schemeClr>
              </a:buClr>
              <a:buFont typeface="Georgia" pitchFamily="18" charset="0"/>
              <a:buNone/>
              <a:defRPr/>
            </a:pPr>
            <a:r>
              <a:rPr lang="en-US" dirty="0"/>
              <a:t>Steps in cluster sampling</a:t>
            </a:r>
          </a:p>
        </p:txBody>
      </p:sp>
      <p:sp>
        <p:nvSpPr>
          <p:cNvPr id="16387" name="Rectangle 3"/>
          <p:cNvSpPr>
            <a:spLocks noGrp="1" noChangeArrowheads="1"/>
          </p:cNvSpPr>
          <p:nvPr>
            <p:ph sz="quarter" idx="13"/>
          </p:nvPr>
        </p:nvSpPr>
        <p:spPr>
          <a:xfrm>
            <a:off x="457200" y="2209800"/>
            <a:ext cx="8229600" cy="4572000"/>
          </a:xfrm>
        </p:spPr>
        <p:txBody>
          <a:bodyPr>
            <a:normAutofit/>
          </a:bodyPr>
          <a:lstStyle/>
          <a:p>
            <a:pPr algn="just">
              <a:lnSpc>
                <a:spcPct val="70000"/>
              </a:lnSpc>
              <a:buClrTx/>
              <a:buFont typeface="Arial" charset="0"/>
              <a:buChar char="•"/>
            </a:pPr>
            <a:r>
              <a:rPr lang="en-US" sz="2400"/>
              <a:t>Identify and define the population (all students studying nutrition in O-levels in Lahore)</a:t>
            </a:r>
          </a:p>
          <a:p>
            <a:pPr algn="just">
              <a:lnSpc>
                <a:spcPct val="70000"/>
              </a:lnSpc>
              <a:buClrTx/>
              <a:buFont typeface="Arial" charset="0"/>
              <a:buChar char="•"/>
            </a:pPr>
            <a:r>
              <a:rPr lang="en-US" sz="2400"/>
              <a:t>Determine the desired sample size (60 for nutrition students)</a:t>
            </a:r>
          </a:p>
          <a:p>
            <a:pPr algn="just">
              <a:lnSpc>
                <a:spcPct val="70000"/>
              </a:lnSpc>
              <a:buClrTx/>
              <a:buFont typeface="Arial" charset="0"/>
              <a:buChar char="•"/>
            </a:pPr>
            <a:r>
              <a:rPr lang="en-US" sz="2400"/>
              <a:t>Identify and define a logical cluster (schools)</a:t>
            </a:r>
          </a:p>
          <a:p>
            <a:pPr algn="just">
              <a:lnSpc>
                <a:spcPct val="70000"/>
              </a:lnSpc>
              <a:buClrTx/>
              <a:buFont typeface="Arial" charset="0"/>
              <a:buChar char="•"/>
            </a:pPr>
            <a:r>
              <a:rPr lang="en-US" sz="2400"/>
              <a:t>List all clusters that make up the population of clusters (schools offering food and nutrition in O-levels)</a:t>
            </a:r>
          </a:p>
          <a:p>
            <a:pPr algn="just">
              <a:lnSpc>
                <a:spcPct val="70000"/>
              </a:lnSpc>
              <a:buClrTx/>
              <a:buFont typeface="Arial" charset="0"/>
              <a:buChar char="•"/>
            </a:pPr>
            <a:r>
              <a:rPr lang="en-US" sz="2400"/>
              <a:t>Estimate the average population members per cluster (15)</a:t>
            </a:r>
          </a:p>
          <a:p>
            <a:pPr algn="just">
              <a:lnSpc>
                <a:spcPct val="70000"/>
              </a:lnSpc>
              <a:buClrTx/>
              <a:buFont typeface="Arial" charset="0"/>
              <a:buChar char="•"/>
            </a:pPr>
            <a:r>
              <a:rPr lang="en-US" sz="2400"/>
              <a:t>Determine the numbers of clusters by dividing the sample size with estimated size of a cluster (60/15)</a:t>
            </a:r>
          </a:p>
          <a:p>
            <a:pPr algn="just">
              <a:lnSpc>
                <a:spcPct val="70000"/>
              </a:lnSpc>
              <a:buClrTx/>
              <a:buFont typeface="Arial" charset="0"/>
              <a:buChar char="•"/>
            </a:pPr>
            <a:r>
              <a:rPr lang="en-US" sz="2400"/>
              <a:t>Randomly select the required number of clusters.</a:t>
            </a:r>
          </a:p>
          <a:p>
            <a:pPr algn="just">
              <a:lnSpc>
                <a:spcPct val="70000"/>
              </a:lnSpc>
              <a:buClrTx/>
              <a:buFont typeface="Arial" charset="0"/>
              <a:buChar char="•"/>
            </a:pPr>
            <a:r>
              <a:rPr lang="en-US" sz="2400"/>
              <a:t>Include in your study all population members in each selected cluster.</a:t>
            </a:r>
          </a:p>
          <a:p>
            <a:pPr>
              <a:lnSpc>
                <a:spcPct val="70000"/>
              </a:lnSpc>
            </a:pPr>
            <a:endParaRPr lang="en-US"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2400" y="609600"/>
            <a:ext cx="6512511" cy="1143000"/>
          </a:xfrm>
        </p:spPr>
        <p:txBody>
          <a:bodyPr/>
          <a:lstStyle/>
          <a:p>
            <a:pPr marL="0" indent="0" algn="l" fontAlgn="auto">
              <a:spcAft>
                <a:spcPts val="0"/>
              </a:spcAft>
              <a:buClr>
                <a:schemeClr val="accent6">
                  <a:lumMod val="75000"/>
                </a:schemeClr>
              </a:buClr>
              <a:buFont typeface="Georgia" pitchFamily="18" charset="0"/>
              <a:buNone/>
              <a:defRPr/>
            </a:pPr>
            <a:r>
              <a:rPr lang="en-US" dirty="0"/>
              <a:t>Systematic sampling</a:t>
            </a:r>
          </a:p>
        </p:txBody>
      </p:sp>
      <p:sp>
        <p:nvSpPr>
          <p:cNvPr id="29698" name="Rectangle 3"/>
          <p:cNvSpPr>
            <a:spLocks noGrp="1" noChangeArrowheads="1"/>
          </p:cNvSpPr>
          <p:nvPr>
            <p:ph sz="quarter" idx="13"/>
          </p:nvPr>
        </p:nvSpPr>
        <p:spPr>
          <a:xfrm>
            <a:off x="762000" y="2286000"/>
            <a:ext cx="7620000" cy="4389438"/>
          </a:xfrm>
        </p:spPr>
        <p:txBody>
          <a:bodyPr/>
          <a:lstStyle/>
          <a:p>
            <a:pPr marL="44450" indent="0" algn="just">
              <a:lnSpc>
                <a:spcPct val="90000"/>
              </a:lnSpc>
              <a:buFont typeface="Georgia" pitchFamily="18" charset="0"/>
              <a:buNone/>
            </a:pPr>
            <a:r>
              <a:rPr lang="en-US" sz="2800"/>
              <a:t>In systematic sampling, every kth number from the population is selected in the sample. In this type of sampling, all members do not have equal chance of being selected. After the first name is selected, all the rest of the individuals to be included in the sample are automatically determined. To guard against bias, the list of population can be randomly ordered.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304800"/>
            <a:ext cx="8229600" cy="1143000"/>
          </a:xfrm>
        </p:spPr>
        <p:txBody>
          <a:bodyPr/>
          <a:lstStyle/>
          <a:p>
            <a:pPr marL="0" indent="0" algn="l" fontAlgn="auto">
              <a:spcAft>
                <a:spcPts val="0"/>
              </a:spcAft>
              <a:buClr>
                <a:schemeClr val="accent6">
                  <a:lumMod val="75000"/>
                </a:schemeClr>
              </a:buClr>
              <a:buFont typeface="Georgia" pitchFamily="18" charset="0"/>
              <a:buNone/>
              <a:defRPr/>
            </a:pPr>
            <a:r>
              <a:rPr lang="en-US" dirty="0"/>
              <a:t>Steps in Systematic Sampling</a:t>
            </a:r>
          </a:p>
        </p:txBody>
      </p:sp>
      <p:sp>
        <p:nvSpPr>
          <p:cNvPr id="18435" name="Rectangle 3"/>
          <p:cNvSpPr>
            <a:spLocks noGrp="1" noChangeArrowheads="1"/>
          </p:cNvSpPr>
          <p:nvPr>
            <p:ph sz="quarter" idx="13"/>
          </p:nvPr>
        </p:nvSpPr>
        <p:spPr>
          <a:xfrm>
            <a:off x="457200" y="1676400"/>
            <a:ext cx="8229600" cy="4846638"/>
          </a:xfrm>
        </p:spPr>
        <p:txBody>
          <a:bodyPr>
            <a:normAutofit/>
          </a:bodyPr>
          <a:lstStyle/>
          <a:p>
            <a:pPr algn="just">
              <a:lnSpc>
                <a:spcPct val="80000"/>
              </a:lnSpc>
              <a:buClrTx/>
              <a:buFont typeface="Arial" charset="0"/>
              <a:buChar char="•"/>
            </a:pPr>
            <a:r>
              <a:rPr lang="en-US" sz="2600"/>
              <a:t>Identify and define the population (all the students studying nutrition in O-levels in Lahore)</a:t>
            </a:r>
          </a:p>
          <a:p>
            <a:pPr algn="just">
              <a:lnSpc>
                <a:spcPct val="80000"/>
              </a:lnSpc>
              <a:buClrTx/>
              <a:buFont typeface="Arial" charset="0"/>
              <a:buChar char="•"/>
            </a:pPr>
            <a:r>
              <a:rPr lang="en-US" sz="2600"/>
              <a:t>Determine the desired sample size (60 for nutrition students)</a:t>
            </a:r>
          </a:p>
          <a:p>
            <a:pPr algn="just">
              <a:lnSpc>
                <a:spcPct val="80000"/>
              </a:lnSpc>
              <a:buClrTx/>
              <a:buFont typeface="Arial" charset="0"/>
              <a:buChar char="•"/>
            </a:pPr>
            <a:r>
              <a:rPr lang="en-US" sz="2600"/>
              <a:t>Obtain a list of population (take names from school rolls)</a:t>
            </a:r>
          </a:p>
          <a:p>
            <a:pPr algn="just">
              <a:lnSpc>
                <a:spcPct val="80000"/>
              </a:lnSpc>
              <a:buClrTx/>
              <a:buFont typeface="Arial" charset="0"/>
              <a:buChar char="•"/>
            </a:pPr>
            <a:r>
              <a:rPr lang="en-US" sz="2600"/>
              <a:t>Determine the kth number (800/60)</a:t>
            </a:r>
          </a:p>
          <a:p>
            <a:pPr algn="just">
              <a:lnSpc>
                <a:spcPct val="80000"/>
              </a:lnSpc>
              <a:buClrTx/>
              <a:buFont typeface="Arial" charset="0"/>
              <a:buChar char="•"/>
            </a:pPr>
            <a:r>
              <a:rPr lang="en-US" sz="2600"/>
              <a:t>Start at some random point in the list. (close your eyes and point!)</a:t>
            </a:r>
          </a:p>
          <a:p>
            <a:pPr algn="just">
              <a:lnSpc>
                <a:spcPct val="80000"/>
              </a:lnSpc>
              <a:buClrTx/>
              <a:buFont typeface="Arial" charset="0"/>
              <a:buChar char="•"/>
            </a:pPr>
            <a:r>
              <a:rPr lang="en-US" sz="2600"/>
              <a:t>Starting at that point, take every kth name on the list until the desired sample is reached (take every 13th number)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685800"/>
            <a:ext cx="6858000" cy="2895600"/>
          </a:xfrm>
        </p:spPr>
        <p:txBody>
          <a:bodyPr>
            <a:normAutofit/>
          </a:bodyPr>
          <a:lstStyle/>
          <a:p>
            <a:pPr marL="182880" indent="0" fontAlgn="auto">
              <a:spcAft>
                <a:spcPts val="0"/>
              </a:spcAft>
              <a:buClr>
                <a:schemeClr val="accent6">
                  <a:lumMod val="75000"/>
                </a:schemeClr>
              </a:buClr>
              <a:buFont typeface="Georgia" pitchFamily="18" charset="0"/>
              <a:buNone/>
              <a:defRPr/>
            </a:pPr>
            <a:r>
              <a:rPr lang="en-US" dirty="0">
                <a:solidFill>
                  <a:schemeClr val="tx1"/>
                </a:solidFill>
              </a:rPr>
              <a:t>SAMPLING IN QUANTITATIVE RESEARCH</a:t>
            </a:r>
          </a:p>
        </p:txBody>
      </p:sp>
      <p:sp>
        <p:nvSpPr>
          <p:cNvPr id="2" name="Subtitle 1">
            <a:extLst>
              <a:ext uri="{FF2B5EF4-FFF2-40B4-BE49-F238E27FC236}">
                <a16:creationId xmlns:a16="http://schemas.microsoft.com/office/drawing/2014/main" id="{746854BD-5636-4D85-82F7-B7BDAA48AE5E}"/>
              </a:ext>
            </a:extLst>
          </p:cNvPr>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81000" y="685800"/>
            <a:ext cx="6512511" cy="1143000"/>
          </a:xfrm>
        </p:spPr>
        <p:txBody>
          <a:bodyPr/>
          <a:lstStyle/>
          <a:p>
            <a:pPr marL="0" indent="0" algn="l" fontAlgn="auto">
              <a:spcAft>
                <a:spcPts val="0"/>
              </a:spcAft>
              <a:buClr>
                <a:schemeClr val="accent6">
                  <a:lumMod val="75000"/>
                </a:schemeClr>
              </a:buClr>
              <a:buFont typeface="Georgia" pitchFamily="18" charset="0"/>
              <a:buNone/>
              <a:defRPr/>
            </a:pPr>
            <a:r>
              <a:rPr lang="en-US" dirty="0"/>
              <a:t>Disadvantages</a:t>
            </a:r>
          </a:p>
        </p:txBody>
      </p:sp>
      <p:sp>
        <p:nvSpPr>
          <p:cNvPr id="31746" name="Rectangle 3"/>
          <p:cNvSpPr>
            <a:spLocks noGrp="1" noChangeArrowheads="1"/>
          </p:cNvSpPr>
          <p:nvPr>
            <p:ph sz="quarter" idx="13"/>
          </p:nvPr>
        </p:nvSpPr>
        <p:spPr>
          <a:xfrm>
            <a:off x="609600" y="2209800"/>
            <a:ext cx="7696200" cy="4084638"/>
          </a:xfrm>
        </p:spPr>
        <p:txBody>
          <a:bodyPr/>
          <a:lstStyle/>
          <a:p>
            <a:pPr algn="just">
              <a:buClrTx/>
              <a:buFont typeface="Arial" charset="0"/>
              <a:buChar char="•"/>
            </a:pPr>
            <a:r>
              <a:rPr lang="en-US" sz="2800" dirty="0"/>
              <a:t>Random sampling is difficult to do because each member has to be identified.</a:t>
            </a:r>
          </a:p>
          <a:p>
            <a:pPr algn="just">
              <a:buClrTx/>
              <a:buFont typeface="Arial" charset="0"/>
              <a:buChar char="•"/>
            </a:pPr>
            <a:r>
              <a:rPr lang="en-US" sz="2800" dirty="0"/>
              <a:t>In stratified sampling, researcher needs names of all population members. It is difficult to reach all selected in sample. In non-proportional stratified sampling sample does not represent the population.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533400"/>
            <a:ext cx="6512511" cy="914400"/>
          </a:xfrm>
        </p:spPr>
        <p:txBody>
          <a:bodyPr/>
          <a:lstStyle/>
          <a:p>
            <a:pPr marL="0" indent="0" algn="l" fontAlgn="auto">
              <a:spcAft>
                <a:spcPts val="0"/>
              </a:spcAft>
              <a:buClr>
                <a:schemeClr val="accent6">
                  <a:lumMod val="75000"/>
                </a:schemeClr>
              </a:buClr>
              <a:buFont typeface="Georgia" pitchFamily="18" charset="0"/>
              <a:buNone/>
              <a:defRPr/>
            </a:pPr>
            <a:r>
              <a:rPr lang="en-US" sz="2400" dirty="0"/>
              <a:t>Contd.</a:t>
            </a:r>
          </a:p>
        </p:txBody>
      </p:sp>
      <p:sp>
        <p:nvSpPr>
          <p:cNvPr id="20483" name="Rectangle 3"/>
          <p:cNvSpPr>
            <a:spLocks noGrp="1" noChangeArrowheads="1"/>
          </p:cNvSpPr>
          <p:nvPr>
            <p:ph sz="quarter" idx="13"/>
          </p:nvPr>
        </p:nvSpPr>
        <p:spPr>
          <a:xfrm>
            <a:off x="762000" y="1905000"/>
            <a:ext cx="7620000" cy="4541838"/>
          </a:xfrm>
        </p:spPr>
        <p:txBody>
          <a:bodyPr rtlCol="0">
            <a:normAutofit/>
          </a:bodyPr>
          <a:lstStyle/>
          <a:p>
            <a:pPr indent="-182880" algn="just" fontAlgn="auto">
              <a:lnSpc>
                <a:spcPct val="90000"/>
              </a:lnSpc>
              <a:buClrTx/>
              <a:buFont typeface="Arial" pitchFamily="34" charset="0"/>
              <a:buChar char="•"/>
              <a:defRPr/>
            </a:pPr>
            <a:r>
              <a:rPr lang="en-US" sz="2800" dirty="0">
                <a:solidFill>
                  <a:schemeClr val="tx1">
                    <a:lumMod val="75000"/>
                    <a:lumOff val="25000"/>
                  </a:schemeClr>
                </a:solidFill>
              </a:rPr>
              <a:t>Disadvantage of cluster sampling is that there is more chance that sample does not represent the population.</a:t>
            </a:r>
          </a:p>
          <a:p>
            <a:pPr marL="45720" indent="0" algn="just" fontAlgn="auto">
              <a:lnSpc>
                <a:spcPct val="90000"/>
              </a:lnSpc>
              <a:buClrTx/>
              <a:buFont typeface="Georgia" pitchFamily="18" charset="0"/>
              <a:buNone/>
              <a:defRPr/>
            </a:pPr>
            <a:endParaRPr lang="en-US" sz="2800" dirty="0">
              <a:solidFill>
                <a:schemeClr val="tx1">
                  <a:lumMod val="75000"/>
                  <a:lumOff val="25000"/>
                </a:schemeClr>
              </a:solidFill>
            </a:endParaRPr>
          </a:p>
          <a:p>
            <a:pPr indent="-182880" algn="just" fontAlgn="auto">
              <a:lnSpc>
                <a:spcPct val="90000"/>
              </a:lnSpc>
              <a:buClrTx/>
              <a:buFont typeface="Arial" pitchFamily="34" charset="0"/>
              <a:buChar char="•"/>
              <a:defRPr/>
            </a:pPr>
            <a:r>
              <a:rPr lang="en-US" sz="2800" dirty="0">
                <a:solidFill>
                  <a:schemeClr val="tx1">
                    <a:lumMod val="75000"/>
                    <a:lumOff val="25000"/>
                  </a:schemeClr>
                </a:solidFill>
              </a:rPr>
              <a:t> In systematic sampling if the population has been ordered systematically-that is if the arrangement of individuals on the list is in some sort of pattern that accidentally coincides with the sampling interval a marked bias can result. </a:t>
            </a:r>
          </a:p>
          <a:p>
            <a:pPr indent="-182880" fontAlgn="auto">
              <a:lnSpc>
                <a:spcPct val="90000"/>
              </a:lnSpc>
              <a:buClr>
                <a:schemeClr val="accent6">
                  <a:lumMod val="75000"/>
                </a:schemeClr>
              </a:buClr>
              <a:defRPr/>
            </a:pPr>
            <a:endParaRPr lang="en-US" sz="2800" dirty="0">
              <a:solidFill>
                <a:schemeClr val="tx1">
                  <a:lumMod val="75000"/>
                  <a:lumOff val="25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2000" cy="1143000"/>
          </a:xfrm>
        </p:spPr>
        <p:txBody>
          <a:bodyPr/>
          <a:lstStyle/>
          <a:p>
            <a:pPr marL="0" indent="0" algn="just" fontAlgn="auto">
              <a:spcAft>
                <a:spcPts val="0"/>
              </a:spcAft>
              <a:buClr>
                <a:schemeClr val="accent6">
                  <a:lumMod val="75000"/>
                </a:schemeClr>
              </a:buClr>
              <a:buFont typeface="Georgia" pitchFamily="18" charset="0"/>
              <a:buNone/>
              <a:defRPr/>
            </a:pPr>
            <a:r>
              <a:rPr lang="en-US" dirty="0"/>
              <a:t>Non Probability Sampling</a:t>
            </a:r>
          </a:p>
        </p:txBody>
      </p:sp>
      <p:sp>
        <p:nvSpPr>
          <p:cNvPr id="33794" name="Content Placeholder 2"/>
          <p:cNvSpPr>
            <a:spLocks noGrp="1"/>
          </p:cNvSpPr>
          <p:nvPr>
            <p:ph sz="quarter" idx="13"/>
          </p:nvPr>
        </p:nvSpPr>
        <p:spPr>
          <a:xfrm>
            <a:off x="838200" y="1981200"/>
            <a:ext cx="7391400" cy="4038600"/>
          </a:xfrm>
        </p:spPr>
        <p:txBody>
          <a:bodyPr/>
          <a:lstStyle/>
          <a:p>
            <a:pPr marL="44450" indent="0" algn="just">
              <a:buFont typeface="Georgia" pitchFamily="18" charset="0"/>
              <a:buNone/>
            </a:pPr>
            <a:r>
              <a:rPr lang="en-US" sz="2800" dirty="0"/>
              <a:t>Non probability sampling employs a non-random selection process in which all the individuals and/or elements are </a:t>
            </a:r>
            <a:r>
              <a:rPr lang="en-US" sz="2800" u="sng" dirty="0"/>
              <a:t>not given an equal chance of being included in the sample</a:t>
            </a:r>
            <a:r>
              <a:rPr lang="en-US" sz="2800" dirty="0"/>
              <a:t>. Non Probability sampling is less likely to produce a representative sample than compared to the Probability sampling methods.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57200"/>
            <a:ext cx="6512511" cy="1143000"/>
          </a:xfrm>
        </p:spPr>
        <p:txBody>
          <a:bodyPr/>
          <a:lstStyle/>
          <a:p>
            <a:pPr marL="0" indent="0" algn="just" fontAlgn="auto">
              <a:spcAft>
                <a:spcPts val="0"/>
              </a:spcAft>
              <a:buClr>
                <a:schemeClr val="accent6">
                  <a:lumMod val="75000"/>
                </a:schemeClr>
              </a:buClr>
              <a:buFont typeface="Georgia" pitchFamily="18" charset="0"/>
              <a:buNone/>
              <a:defRPr/>
            </a:pPr>
            <a:r>
              <a:rPr lang="en-US" sz="4000" dirty="0"/>
              <a:t>Disadvantages of Non Probability Sampling</a:t>
            </a:r>
          </a:p>
        </p:txBody>
      </p:sp>
      <p:sp>
        <p:nvSpPr>
          <p:cNvPr id="34818" name="Content Placeholder 2"/>
          <p:cNvSpPr>
            <a:spLocks noGrp="1"/>
          </p:cNvSpPr>
          <p:nvPr>
            <p:ph sz="quarter" idx="13"/>
          </p:nvPr>
        </p:nvSpPr>
        <p:spPr>
          <a:xfrm>
            <a:off x="762000" y="2362200"/>
            <a:ext cx="7467600" cy="4008438"/>
          </a:xfrm>
        </p:spPr>
        <p:txBody>
          <a:bodyPr/>
          <a:lstStyle/>
          <a:p>
            <a:pPr marL="44450" indent="0" algn="just">
              <a:buFont typeface="Georgia" pitchFamily="18" charset="0"/>
              <a:buNone/>
            </a:pPr>
            <a:r>
              <a:rPr lang="en-US"/>
              <a:t> •	</a:t>
            </a:r>
            <a:r>
              <a:rPr lang="en-US" sz="2400"/>
              <a:t>The sample produced may or may not be an accurate representation of the entire population.</a:t>
            </a:r>
          </a:p>
          <a:p>
            <a:pPr marL="44450" indent="0" algn="just">
              <a:buFont typeface="Georgia" pitchFamily="18" charset="0"/>
              <a:buNone/>
            </a:pPr>
            <a:endParaRPr lang="en-US" sz="2400"/>
          </a:p>
          <a:p>
            <a:pPr marL="44450" indent="0" algn="just">
              <a:buFont typeface="Georgia" pitchFamily="18" charset="0"/>
              <a:buNone/>
            </a:pPr>
            <a:r>
              <a:rPr lang="en-US" sz="2400"/>
              <a:t>•	An unknown part of the population may not be included in the sample.</a:t>
            </a:r>
          </a:p>
          <a:p>
            <a:pPr marL="44450" indent="0" algn="just">
              <a:buFont typeface="Georgia" pitchFamily="18" charset="0"/>
              <a:buNone/>
            </a:pPr>
            <a:endParaRPr lang="en-US" sz="2400"/>
          </a:p>
          <a:p>
            <a:pPr marL="44450" indent="0" algn="just">
              <a:buFont typeface="Georgia" pitchFamily="18" charset="0"/>
              <a:buNone/>
            </a:pPr>
            <a:r>
              <a:rPr lang="en-US" sz="2400"/>
              <a:t>•	Hence the results could not be generalized to the entire population.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6512511" cy="1143000"/>
          </a:xfrm>
        </p:spPr>
        <p:txBody>
          <a:bodyPr/>
          <a:lstStyle/>
          <a:p>
            <a:pPr marL="0" indent="0" algn="just" fontAlgn="auto">
              <a:spcAft>
                <a:spcPts val="0"/>
              </a:spcAft>
              <a:buClr>
                <a:schemeClr val="accent6">
                  <a:lumMod val="75000"/>
                </a:schemeClr>
              </a:buClr>
              <a:buFont typeface="Georgia" pitchFamily="18" charset="0"/>
              <a:buNone/>
              <a:defRPr/>
            </a:pPr>
            <a:r>
              <a:rPr lang="en-US" sz="4400" dirty="0"/>
              <a:t>Uses of Non Probability Sampling</a:t>
            </a:r>
          </a:p>
        </p:txBody>
      </p:sp>
      <p:sp>
        <p:nvSpPr>
          <p:cNvPr id="3" name="Content Placeholder 2"/>
          <p:cNvSpPr>
            <a:spLocks noGrp="1"/>
          </p:cNvSpPr>
          <p:nvPr>
            <p:ph sz="quarter" idx="13"/>
          </p:nvPr>
        </p:nvSpPr>
        <p:spPr>
          <a:xfrm>
            <a:off x="609600" y="2286000"/>
            <a:ext cx="8001000" cy="4267200"/>
          </a:xfrm>
        </p:spPr>
        <p:txBody>
          <a:bodyPr rtlCol="0">
            <a:normAutofit lnSpcReduction="10000"/>
          </a:bodyPr>
          <a:lstStyle/>
          <a:p>
            <a:pPr marL="45720" indent="0" algn="just" fontAlgn="auto">
              <a:buClr>
                <a:schemeClr val="accent6">
                  <a:lumMod val="75000"/>
                </a:schemeClr>
              </a:buClr>
              <a:buFont typeface="Georgia" pitchFamily="18" charset="0"/>
              <a:buNone/>
              <a:defRPr/>
            </a:pPr>
            <a:r>
              <a:rPr lang="en-US" sz="2400" dirty="0">
                <a:solidFill>
                  <a:schemeClr val="tx1">
                    <a:lumMod val="75000"/>
                    <a:lumOff val="25000"/>
                  </a:schemeClr>
                </a:solidFill>
              </a:rPr>
              <a:t>•	This type of sampling technique is used when the researcher wants to show that a certain trait exists in the entire population.</a:t>
            </a:r>
          </a:p>
          <a:p>
            <a:pPr marL="45720" indent="0" algn="just" fontAlgn="auto">
              <a:buClr>
                <a:schemeClr val="accent6">
                  <a:lumMod val="75000"/>
                </a:schemeClr>
              </a:buClr>
              <a:buFont typeface="Georgia" pitchFamily="18" charset="0"/>
              <a:buNone/>
              <a:defRPr/>
            </a:pPr>
            <a:r>
              <a:rPr lang="en-US" sz="2400" dirty="0">
                <a:solidFill>
                  <a:schemeClr val="tx1">
                    <a:lumMod val="75000"/>
                    <a:lumOff val="25000"/>
                  </a:schemeClr>
                </a:solidFill>
              </a:rPr>
              <a:t>•	When randomization is not possible e.g. in cases of almost limitless populations.</a:t>
            </a:r>
          </a:p>
          <a:p>
            <a:pPr marL="45720" indent="0" algn="just" fontAlgn="auto">
              <a:buClr>
                <a:schemeClr val="accent6">
                  <a:lumMod val="75000"/>
                </a:schemeClr>
              </a:buClr>
              <a:buFont typeface="Georgia" pitchFamily="18" charset="0"/>
              <a:buNone/>
              <a:defRPr/>
            </a:pPr>
            <a:r>
              <a:rPr lang="en-US" sz="2400" dirty="0">
                <a:solidFill>
                  <a:schemeClr val="tx1">
                    <a:lumMod val="75000"/>
                    <a:lumOff val="25000"/>
                  </a:schemeClr>
                </a:solidFill>
              </a:rPr>
              <a:t>•	When the researcher is conducting a pilot, exploratory or a qualitative study.</a:t>
            </a:r>
          </a:p>
          <a:p>
            <a:pPr marL="45720" indent="0" algn="just" fontAlgn="auto">
              <a:buClr>
                <a:schemeClr val="accent6">
                  <a:lumMod val="75000"/>
                </a:schemeClr>
              </a:buClr>
              <a:buFont typeface="Georgia" pitchFamily="18" charset="0"/>
              <a:buNone/>
              <a:defRPr/>
            </a:pPr>
            <a:r>
              <a:rPr lang="en-US" sz="2400" dirty="0">
                <a:solidFill>
                  <a:schemeClr val="tx1">
                    <a:lumMod val="75000"/>
                    <a:lumOff val="25000"/>
                  </a:schemeClr>
                </a:solidFill>
              </a:rPr>
              <a:t>•	When the researcher has limitations of budget, time, resources, manpower etc.</a:t>
            </a:r>
          </a:p>
          <a:p>
            <a:pPr marL="45720" indent="0" algn="just" fontAlgn="auto">
              <a:buClr>
                <a:schemeClr val="accent6">
                  <a:lumMod val="75000"/>
                </a:schemeClr>
              </a:buClr>
              <a:buFont typeface="Georgia" pitchFamily="18" charset="0"/>
              <a:buNone/>
              <a:defRPr/>
            </a:pPr>
            <a:r>
              <a:rPr lang="en-US" sz="2400" dirty="0">
                <a:solidFill>
                  <a:schemeClr val="tx1">
                    <a:lumMod val="75000"/>
                    <a:lumOff val="25000"/>
                  </a:schemeClr>
                </a:solidFill>
              </a:rPr>
              <a:t>•	When the researcher is not aiming to generalize results on the entire population.</a:t>
            </a:r>
          </a:p>
          <a:p>
            <a:pPr marL="45720" indent="0" algn="just" fontAlgn="auto">
              <a:buClr>
                <a:schemeClr val="accent6">
                  <a:lumMod val="75000"/>
                </a:schemeClr>
              </a:buClr>
              <a:buFont typeface="Georgia" pitchFamily="18" charset="0"/>
              <a:buNone/>
              <a:defRPr/>
            </a:pPr>
            <a:endParaRPr lang="en-US" sz="2400" dirty="0">
              <a:solidFill>
                <a:schemeClr val="tx1">
                  <a:lumMod val="75000"/>
                  <a:lumOff val="2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467600" cy="1143000"/>
          </a:xfrm>
        </p:spPr>
        <p:txBody>
          <a:bodyPr/>
          <a:lstStyle/>
          <a:p>
            <a:pPr marL="0" indent="0" algn="just" fontAlgn="auto">
              <a:spcAft>
                <a:spcPts val="0"/>
              </a:spcAft>
              <a:buClr>
                <a:schemeClr val="accent6">
                  <a:lumMod val="75000"/>
                </a:schemeClr>
              </a:buClr>
              <a:buFont typeface="Georgia" pitchFamily="18" charset="0"/>
              <a:buNone/>
              <a:defRPr/>
            </a:pPr>
            <a:r>
              <a:rPr lang="en-US" sz="4400" dirty="0"/>
              <a:t>Types of Non-Probability Sampling</a:t>
            </a:r>
          </a:p>
        </p:txBody>
      </p:sp>
      <p:sp>
        <p:nvSpPr>
          <p:cNvPr id="36866" name="Content Placeholder 2"/>
          <p:cNvSpPr>
            <a:spLocks noGrp="1"/>
          </p:cNvSpPr>
          <p:nvPr>
            <p:ph sz="quarter" idx="13"/>
          </p:nvPr>
        </p:nvSpPr>
        <p:spPr>
          <a:xfrm>
            <a:off x="914400" y="3048000"/>
            <a:ext cx="7315200" cy="2590800"/>
          </a:xfrm>
        </p:spPr>
        <p:txBody>
          <a:bodyPr/>
          <a:lstStyle/>
          <a:p>
            <a:pPr marL="44450" indent="0" algn="just">
              <a:buFont typeface="Georgia" pitchFamily="18" charset="0"/>
              <a:buNone/>
            </a:pPr>
            <a:r>
              <a:rPr lang="en-US" sz="3200"/>
              <a:t>1.	Convenience sampling</a:t>
            </a:r>
          </a:p>
          <a:p>
            <a:pPr marL="44450" indent="0" algn="just">
              <a:buFont typeface="Georgia" pitchFamily="18" charset="0"/>
              <a:buNone/>
            </a:pPr>
            <a:r>
              <a:rPr lang="en-US" sz="3200"/>
              <a:t>2.	Quota sampling</a:t>
            </a:r>
          </a:p>
          <a:p>
            <a:pPr marL="44450" indent="0" algn="just">
              <a:buFont typeface="Georgia" pitchFamily="18" charset="0"/>
              <a:buNone/>
            </a:pPr>
            <a:r>
              <a:rPr lang="en-US" sz="3200"/>
              <a:t>3.	Theoretical/ Purposive sa</a:t>
            </a:r>
            <a:r>
              <a:rPr lang="en-US" sz="2800"/>
              <a:t>mpling</a:t>
            </a:r>
          </a:p>
          <a:p>
            <a:pPr marL="44450" indent="0" algn="just">
              <a:buFont typeface="Georgia" pitchFamily="18" charset="0"/>
              <a:buNone/>
            </a:pPr>
            <a:endParaRPr lang="en-US"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48600" cy="1143000"/>
          </a:xfrm>
        </p:spPr>
        <p:txBody>
          <a:bodyPr/>
          <a:lstStyle/>
          <a:p>
            <a:pPr marL="0" indent="0" algn="just" fontAlgn="auto">
              <a:spcAft>
                <a:spcPts val="0"/>
              </a:spcAft>
              <a:buClr>
                <a:schemeClr val="accent6">
                  <a:lumMod val="75000"/>
                </a:schemeClr>
              </a:buClr>
              <a:buFont typeface="Georgia" pitchFamily="18" charset="0"/>
              <a:buNone/>
              <a:defRPr/>
            </a:pPr>
            <a:r>
              <a:rPr lang="en-US" dirty="0"/>
              <a:t>1. Convenience Sampling</a:t>
            </a:r>
          </a:p>
        </p:txBody>
      </p:sp>
      <p:sp>
        <p:nvSpPr>
          <p:cNvPr id="37890" name="Content Placeholder 2"/>
          <p:cNvSpPr>
            <a:spLocks noGrp="1"/>
          </p:cNvSpPr>
          <p:nvPr>
            <p:ph sz="quarter" idx="13"/>
          </p:nvPr>
        </p:nvSpPr>
        <p:spPr>
          <a:xfrm>
            <a:off x="685800" y="2667000"/>
            <a:ext cx="7772400" cy="3475038"/>
          </a:xfrm>
        </p:spPr>
        <p:txBody>
          <a:bodyPr/>
          <a:lstStyle/>
          <a:p>
            <a:pPr marL="44450" indent="0" algn="just">
              <a:lnSpc>
                <a:spcPct val="150000"/>
              </a:lnSpc>
              <a:buFont typeface="Georgia" pitchFamily="18" charset="0"/>
              <a:buNone/>
            </a:pPr>
            <a:r>
              <a:rPr lang="en-US" sz="2800" dirty="0"/>
              <a:t>In convenience sampling, samples are selected on the basis of </a:t>
            </a:r>
            <a:r>
              <a:rPr lang="en-US" sz="2800" u="sng" dirty="0"/>
              <a:t>availability and easy access </a:t>
            </a:r>
            <a:r>
              <a:rPr lang="en-US" sz="2800" dirty="0"/>
              <a:t>by the researcher. Individuals/ elements were included only because they were available and convenient to recruit.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848600" cy="838200"/>
          </a:xfrm>
        </p:spPr>
        <p:txBody>
          <a:bodyPr/>
          <a:lstStyle/>
          <a:p>
            <a:pPr marL="0" indent="0" algn="just" fontAlgn="auto">
              <a:spcAft>
                <a:spcPts val="0"/>
              </a:spcAft>
              <a:buClr>
                <a:schemeClr val="accent6">
                  <a:lumMod val="75000"/>
                </a:schemeClr>
              </a:buClr>
              <a:buFont typeface="Georgia" pitchFamily="18" charset="0"/>
              <a:buNone/>
              <a:defRPr/>
            </a:pPr>
            <a:r>
              <a:rPr lang="en-US" sz="4000" dirty="0"/>
              <a:t>Strengths</a:t>
            </a:r>
          </a:p>
        </p:txBody>
      </p:sp>
      <p:sp>
        <p:nvSpPr>
          <p:cNvPr id="3" name="Content Placeholder 2"/>
          <p:cNvSpPr>
            <a:spLocks noGrp="1"/>
          </p:cNvSpPr>
          <p:nvPr>
            <p:ph sz="quarter" idx="13"/>
          </p:nvPr>
        </p:nvSpPr>
        <p:spPr>
          <a:xfrm>
            <a:off x="685800" y="1371600"/>
            <a:ext cx="7696200" cy="4800600"/>
          </a:xfrm>
        </p:spPr>
        <p:txBody>
          <a:bodyPr rtlCol="0">
            <a:normAutofit lnSpcReduction="10000"/>
          </a:bodyPr>
          <a:lstStyle/>
          <a:p>
            <a:pPr marL="45720" indent="0" fontAlgn="auto">
              <a:buClr>
                <a:schemeClr val="accent6">
                  <a:lumMod val="75000"/>
                </a:schemeClr>
              </a:buClr>
              <a:buFont typeface="Georgia" pitchFamily="18" charset="0"/>
              <a:buNone/>
              <a:defRPr/>
            </a:pPr>
            <a:r>
              <a:rPr lang="en-US" sz="2800" dirty="0">
                <a:solidFill>
                  <a:schemeClr val="tx1">
                    <a:lumMod val="75000"/>
                    <a:lumOff val="25000"/>
                  </a:schemeClr>
                </a:solidFill>
              </a:rPr>
              <a:t>•	It is the easiest, cheapest and the least time consuming sampling technique. Hence also the most widely used.</a:t>
            </a:r>
          </a:p>
          <a:p>
            <a:pPr marL="45720" indent="0" fontAlgn="auto">
              <a:buClr>
                <a:schemeClr val="accent6">
                  <a:lumMod val="75000"/>
                </a:schemeClr>
              </a:buClr>
              <a:buFont typeface="Georgia" pitchFamily="18" charset="0"/>
              <a:buNone/>
              <a:defRPr/>
            </a:pPr>
            <a:r>
              <a:rPr lang="en-US" sz="4000" b="1" dirty="0">
                <a:solidFill>
                  <a:schemeClr val="tx1">
                    <a:lumMod val="75000"/>
                    <a:lumOff val="25000"/>
                  </a:schemeClr>
                </a:solidFill>
              </a:rPr>
              <a:t>Limitations</a:t>
            </a:r>
          </a:p>
          <a:p>
            <a:pPr marL="502920" indent="-457200" fontAlgn="auto">
              <a:buClrTx/>
              <a:buFont typeface="Arial" pitchFamily="34" charset="0"/>
              <a:buChar char="•"/>
              <a:defRPr/>
            </a:pPr>
            <a:r>
              <a:rPr lang="en-US" sz="2800" dirty="0">
                <a:solidFill>
                  <a:schemeClr val="tx1">
                    <a:lumMod val="75000"/>
                    <a:lumOff val="25000"/>
                  </a:schemeClr>
                </a:solidFill>
              </a:rPr>
              <a:t> The researcher has no control over the representativeness of the sample.</a:t>
            </a:r>
          </a:p>
          <a:p>
            <a:pPr marL="45720" indent="0" fontAlgn="auto">
              <a:buClr>
                <a:schemeClr val="accent6">
                  <a:lumMod val="75000"/>
                </a:schemeClr>
              </a:buClr>
              <a:buFont typeface="Georgia" pitchFamily="18" charset="0"/>
              <a:buNone/>
              <a:defRPr/>
            </a:pPr>
            <a:r>
              <a:rPr lang="en-US" sz="2800" dirty="0">
                <a:solidFill>
                  <a:schemeClr val="tx1">
                    <a:lumMod val="75000"/>
                    <a:lumOff val="25000"/>
                  </a:schemeClr>
                </a:solidFill>
              </a:rPr>
              <a:t>•	Most convenience samples are not an accurate representation of the population.</a:t>
            </a:r>
          </a:p>
          <a:p>
            <a:pPr marL="45720" indent="0" fontAlgn="auto">
              <a:buClr>
                <a:schemeClr val="accent6">
                  <a:lumMod val="75000"/>
                </a:schemeClr>
              </a:buClr>
              <a:buFont typeface="Georgia" pitchFamily="18" charset="0"/>
              <a:buNone/>
              <a:defRPr/>
            </a:pPr>
            <a:r>
              <a:rPr lang="en-US" sz="2800" dirty="0">
                <a:solidFill>
                  <a:schemeClr val="tx1">
                    <a:lumMod val="75000"/>
                    <a:lumOff val="25000"/>
                  </a:schemeClr>
                </a:solidFill>
              </a:rPr>
              <a:t>•	It is quite likely that the sample will be biased.</a:t>
            </a:r>
          </a:p>
          <a:p>
            <a:pPr marL="45720" indent="0" fontAlgn="auto">
              <a:buClr>
                <a:schemeClr val="accent6">
                  <a:lumMod val="75000"/>
                </a:schemeClr>
              </a:buClr>
              <a:buFont typeface="Georgia" pitchFamily="18" charset="0"/>
              <a:buNone/>
              <a:defRPr/>
            </a:pPr>
            <a:endParaRPr lang="en-US" sz="2800" dirty="0">
              <a:solidFill>
                <a:schemeClr val="tx1">
                  <a:lumMod val="75000"/>
                  <a:lumOff val="2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848600" cy="1143000"/>
          </a:xfrm>
        </p:spPr>
        <p:txBody>
          <a:bodyPr/>
          <a:lstStyle/>
          <a:p>
            <a:pPr marL="0" indent="0" algn="just" fontAlgn="auto">
              <a:spcAft>
                <a:spcPts val="0"/>
              </a:spcAft>
              <a:buClr>
                <a:schemeClr val="accent6">
                  <a:lumMod val="75000"/>
                </a:schemeClr>
              </a:buClr>
              <a:buFont typeface="Georgia" pitchFamily="18" charset="0"/>
              <a:buNone/>
              <a:defRPr/>
            </a:pPr>
            <a:r>
              <a:rPr lang="en-US" dirty="0"/>
              <a:t>2. Quota Sampling</a:t>
            </a:r>
          </a:p>
        </p:txBody>
      </p:sp>
      <p:sp>
        <p:nvSpPr>
          <p:cNvPr id="39938" name="Content Placeholder 2"/>
          <p:cNvSpPr>
            <a:spLocks noGrp="1"/>
          </p:cNvSpPr>
          <p:nvPr>
            <p:ph sz="quarter" idx="13"/>
          </p:nvPr>
        </p:nvSpPr>
        <p:spPr>
          <a:xfrm>
            <a:off x="533400" y="2133600"/>
            <a:ext cx="8229600" cy="4343400"/>
          </a:xfrm>
        </p:spPr>
        <p:txBody>
          <a:bodyPr/>
          <a:lstStyle/>
          <a:p>
            <a:pPr marL="44450" indent="0" algn="just">
              <a:buFont typeface="Georgia" pitchFamily="18" charset="0"/>
              <a:buNone/>
            </a:pPr>
            <a:r>
              <a:rPr lang="en-US" sz="2800" dirty="0"/>
              <a:t>In this type of sampling subjects are selected according to </a:t>
            </a:r>
            <a:r>
              <a:rPr lang="en-US" sz="2800" u="sng" dirty="0"/>
              <a:t>equal or proportionate representation as in the entire population</a:t>
            </a:r>
            <a:r>
              <a:rPr lang="en-US" sz="2800" dirty="0"/>
              <a:t>. Proportions are defined with respect to known characteristics such as age, gender, socio-economic status, education, religion, race etc.</a:t>
            </a:r>
          </a:p>
          <a:p>
            <a:pPr marL="44450" indent="0" algn="just">
              <a:buFont typeface="Georgia" pitchFamily="18" charset="0"/>
              <a:buNone/>
            </a:pPr>
            <a:r>
              <a:rPr lang="en-US" sz="2800" dirty="0"/>
              <a:t>The researcher then uses convenience or judgment sampling to select individuals from the subgroups.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620000" cy="1143000"/>
          </a:xfrm>
        </p:spPr>
        <p:txBody>
          <a:bodyPr/>
          <a:lstStyle/>
          <a:p>
            <a:pPr marL="0" indent="0" algn="just" fontAlgn="auto">
              <a:spcAft>
                <a:spcPts val="0"/>
              </a:spcAft>
              <a:buClr>
                <a:schemeClr val="accent6">
                  <a:lumMod val="75000"/>
                </a:schemeClr>
              </a:buClr>
              <a:buFont typeface="Georgia" pitchFamily="18" charset="0"/>
              <a:buNone/>
              <a:defRPr/>
            </a:pPr>
            <a:r>
              <a:rPr lang="en-US" sz="4000" dirty="0"/>
              <a:t>Strengths</a:t>
            </a:r>
          </a:p>
        </p:txBody>
      </p:sp>
      <p:sp>
        <p:nvSpPr>
          <p:cNvPr id="3" name="Content Placeholder 2"/>
          <p:cNvSpPr>
            <a:spLocks noGrp="1"/>
          </p:cNvSpPr>
          <p:nvPr>
            <p:ph sz="quarter" idx="13"/>
          </p:nvPr>
        </p:nvSpPr>
        <p:spPr>
          <a:xfrm>
            <a:off x="609600" y="1295400"/>
            <a:ext cx="8153400" cy="5105400"/>
          </a:xfrm>
        </p:spPr>
        <p:txBody>
          <a:bodyPr rtlCol="0">
            <a:normAutofit fontScale="85000" lnSpcReduction="10000"/>
          </a:bodyPr>
          <a:lstStyle/>
          <a:p>
            <a:pPr marL="45720" indent="0" algn="just" fontAlgn="auto">
              <a:buClr>
                <a:schemeClr val="accent6">
                  <a:lumMod val="75000"/>
                </a:schemeClr>
              </a:buClr>
              <a:buFont typeface="Georgia" pitchFamily="18" charset="0"/>
              <a:buNone/>
              <a:defRPr/>
            </a:pPr>
            <a:r>
              <a:rPr lang="en-US" sz="2800" dirty="0">
                <a:solidFill>
                  <a:schemeClr val="tx1">
                    <a:lumMod val="75000"/>
                    <a:lumOff val="25000"/>
                  </a:schemeClr>
                </a:solidFill>
              </a:rPr>
              <a:t>•	Mostly the subgroups are defined by the variables of the study.</a:t>
            </a:r>
          </a:p>
          <a:p>
            <a:pPr marL="45720" indent="0" algn="just" fontAlgn="auto">
              <a:buClr>
                <a:schemeClr val="accent6">
                  <a:lumMod val="75000"/>
                </a:schemeClr>
              </a:buClr>
              <a:buFont typeface="Georgia" pitchFamily="18" charset="0"/>
              <a:buNone/>
              <a:defRPr/>
            </a:pPr>
            <a:r>
              <a:rPr lang="en-US" sz="2800" dirty="0">
                <a:solidFill>
                  <a:schemeClr val="tx1">
                    <a:lumMod val="75000"/>
                    <a:lumOff val="25000"/>
                  </a:schemeClr>
                </a:solidFill>
              </a:rPr>
              <a:t>•	This technique is ideal if the researcher wishes to study a variable of a particular subgroup.</a:t>
            </a:r>
          </a:p>
          <a:p>
            <a:pPr marL="45720" indent="0" algn="just" fontAlgn="auto">
              <a:buClr>
                <a:schemeClr val="accent6">
                  <a:lumMod val="75000"/>
                </a:schemeClr>
              </a:buClr>
              <a:buFont typeface="Georgia" pitchFamily="18" charset="0"/>
              <a:buNone/>
              <a:defRPr/>
            </a:pPr>
            <a:r>
              <a:rPr lang="en-US" sz="2800" dirty="0">
                <a:solidFill>
                  <a:schemeClr val="tx1">
                    <a:lumMod val="75000"/>
                    <a:lumOff val="25000"/>
                  </a:schemeClr>
                </a:solidFill>
              </a:rPr>
              <a:t>•	Study of relationships among subgroups is possible.</a:t>
            </a:r>
          </a:p>
          <a:p>
            <a:pPr marL="45720" indent="0" algn="just" fontAlgn="auto">
              <a:buClr>
                <a:schemeClr val="accent6">
                  <a:lumMod val="75000"/>
                </a:schemeClr>
              </a:buClr>
              <a:buFont typeface="Georgia" pitchFamily="18" charset="0"/>
              <a:buNone/>
              <a:defRPr/>
            </a:pPr>
            <a:r>
              <a:rPr lang="en-US" sz="2800" dirty="0">
                <a:solidFill>
                  <a:schemeClr val="tx1">
                    <a:lumMod val="75000"/>
                    <a:lumOff val="25000"/>
                  </a:schemeClr>
                </a:solidFill>
              </a:rPr>
              <a:t>•	It can be applied if a sampling frame is not available.</a:t>
            </a:r>
          </a:p>
          <a:p>
            <a:pPr marL="45720" indent="0" algn="just" fontAlgn="auto">
              <a:buClr>
                <a:schemeClr val="accent6">
                  <a:lumMod val="75000"/>
                </a:schemeClr>
              </a:buClr>
              <a:buFont typeface="Georgia" pitchFamily="18" charset="0"/>
              <a:buNone/>
              <a:defRPr/>
            </a:pPr>
            <a:r>
              <a:rPr lang="en-US" sz="4000" b="1" dirty="0">
                <a:solidFill>
                  <a:schemeClr val="tx1">
                    <a:lumMod val="75000"/>
                    <a:lumOff val="25000"/>
                  </a:schemeClr>
                </a:solidFill>
                <a:effectLst>
                  <a:outerShdw blurRad="38100" dist="38100" dir="2700000" algn="tl">
                    <a:srgbClr val="000000">
                      <a:alpha val="43137"/>
                    </a:srgbClr>
                  </a:outerShdw>
                </a:effectLst>
              </a:rPr>
              <a:t>Limitations</a:t>
            </a:r>
            <a:endParaRPr lang="en-US" sz="4300" b="1" dirty="0">
              <a:solidFill>
                <a:schemeClr val="tx1">
                  <a:lumMod val="75000"/>
                  <a:lumOff val="25000"/>
                </a:schemeClr>
              </a:solidFill>
              <a:effectLst>
                <a:outerShdw blurRad="38100" dist="38100" dir="2700000" algn="tl">
                  <a:srgbClr val="000000">
                    <a:alpha val="43137"/>
                  </a:srgbClr>
                </a:outerShdw>
              </a:effectLst>
            </a:endParaRPr>
          </a:p>
          <a:p>
            <a:pPr marL="45720" indent="0" algn="just" fontAlgn="auto">
              <a:buClr>
                <a:schemeClr val="accent6">
                  <a:lumMod val="75000"/>
                </a:schemeClr>
              </a:buClr>
              <a:buFont typeface="Georgia" pitchFamily="18" charset="0"/>
              <a:buNone/>
              <a:defRPr/>
            </a:pPr>
            <a:r>
              <a:rPr lang="en-US" sz="2800" dirty="0">
                <a:solidFill>
                  <a:schemeClr val="tx1">
                    <a:lumMod val="75000"/>
                    <a:lumOff val="25000"/>
                  </a:schemeClr>
                </a:solidFill>
              </a:rPr>
              <a:t>•	However, the traits/ variables of the subgroups maybe over emphasized.</a:t>
            </a:r>
          </a:p>
          <a:p>
            <a:pPr marL="45720" indent="0" algn="just" fontAlgn="auto">
              <a:buClr>
                <a:schemeClr val="accent6">
                  <a:lumMod val="75000"/>
                </a:schemeClr>
              </a:buClr>
              <a:buFont typeface="Georgia" pitchFamily="18" charset="0"/>
              <a:buNone/>
              <a:defRPr/>
            </a:pPr>
            <a:r>
              <a:rPr lang="en-US" sz="2800" dirty="0">
                <a:solidFill>
                  <a:schemeClr val="tx1">
                    <a:lumMod val="75000"/>
                    <a:lumOff val="25000"/>
                  </a:schemeClr>
                </a:solidFill>
              </a:rPr>
              <a:t>•	It may not be a total representation of the population and can be unreliable.</a:t>
            </a:r>
          </a:p>
          <a:p>
            <a:pPr marL="45720" indent="0" algn="just" fontAlgn="auto">
              <a:buClr>
                <a:schemeClr val="accent6">
                  <a:lumMod val="75000"/>
                </a:schemeClr>
              </a:buClr>
              <a:buFont typeface="Georgia" pitchFamily="18" charset="0"/>
              <a:buNone/>
              <a:defRPr/>
            </a:pPr>
            <a:endParaRPr lang="en-US" sz="2800" dirty="0">
              <a:solidFill>
                <a:schemeClr val="tx1">
                  <a:lumMod val="75000"/>
                  <a:lumOff val="2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990600"/>
            <a:ext cx="7239000" cy="1143000"/>
          </a:xfrm>
        </p:spPr>
        <p:txBody>
          <a:bodyPr/>
          <a:lstStyle/>
          <a:p>
            <a:pPr marL="0" indent="0" algn="l" fontAlgn="auto">
              <a:spcAft>
                <a:spcPts val="0"/>
              </a:spcAft>
              <a:buClr>
                <a:schemeClr val="accent6">
                  <a:lumMod val="75000"/>
                </a:schemeClr>
              </a:buClr>
              <a:buFont typeface="Georgia" pitchFamily="18" charset="0"/>
              <a:buNone/>
              <a:defRPr/>
            </a:pPr>
            <a:r>
              <a:rPr lang="en-US" sz="4800" dirty="0"/>
              <a:t>Definition of population</a:t>
            </a:r>
          </a:p>
        </p:txBody>
      </p:sp>
      <p:sp>
        <p:nvSpPr>
          <p:cNvPr id="14338" name="Rectangle 3"/>
          <p:cNvSpPr>
            <a:spLocks noGrp="1" noChangeArrowheads="1"/>
          </p:cNvSpPr>
          <p:nvPr>
            <p:ph sz="quarter" idx="13"/>
          </p:nvPr>
        </p:nvSpPr>
        <p:spPr>
          <a:xfrm>
            <a:off x="1219200" y="2667000"/>
            <a:ext cx="6400800" cy="3322638"/>
          </a:xfrm>
        </p:spPr>
        <p:txBody>
          <a:bodyPr/>
          <a:lstStyle/>
          <a:p>
            <a:pPr marL="44450" indent="0" algn="just">
              <a:buFont typeface="Georgia" pitchFamily="18" charset="0"/>
              <a:buNone/>
            </a:pPr>
            <a:r>
              <a:rPr lang="en-US" sz="2800" dirty="0"/>
              <a:t>Population is a group of interest to the researcher to whom he would like to generalize the results of his study. They always share a common set of characteristics. (</a:t>
            </a:r>
            <a:r>
              <a:rPr lang="en-US" sz="2800" dirty="0" err="1"/>
              <a:t>Fraenkel</a:t>
            </a:r>
            <a:r>
              <a:rPr lang="en-US" sz="2800" dirty="0"/>
              <a:t>, 2012)</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772400" cy="1143000"/>
          </a:xfrm>
        </p:spPr>
        <p:txBody>
          <a:bodyPr/>
          <a:lstStyle/>
          <a:p>
            <a:pPr marL="0" indent="0" algn="just" fontAlgn="auto">
              <a:spcAft>
                <a:spcPts val="0"/>
              </a:spcAft>
              <a:buClr>
                <a:schemeClr val="accent6">
                  <a:lumMod val="75000"/>
                </a:schemeClr>
              </a:buClr>
              <a:buFont typeface="Georgia" pitchFamily="18" charset="0"/>
              <a:buNone/>
              <a:defRPr/>
            </a:pPr>
            <a:r>
              <a:rPr lang="en-US" dirty="0"/>
              <a:t>3. Purposive Sampling</a:t>
            </a:r>
          </a:p>
        </p:txBody>
      </p:sp>
      <p:sp>
        <p:nvSpPr>
          <p:cNvPr id="41986" name="Content Placeholder 2"/>
          <p:cNvSpPr>
            <a:spLocks noGrp="1"/>
          </p:cNvSpPr>
          <p:nvPr>
            <p:ph sz="quarter" idx="13"/>
          </p:nvPr>
        </p:nvSpPr>
        <p:spPr>
          <a:xfrm>
            <a:off x="685800" y="2133600"/>
            <a:ext cx="7696200" cy="4267200"/>
          </a:xfrm>
        </p:spPr>
        <p:txBody>
          <a:bodyPr/>
          <a:lstStyle/>
          <a:p>
            <a:pPr marL="44450" indent="0" algn="just">
              <a:buFont typeface="Georgia" pitchFamily="18" charset="0"/>
              <a:buNone/>
            </a:pPr>
            <a:r>
              <a:rPr lang="en-US" sz="2800"/>
              <a:t>Purposive sampling is also known as “Judgmental sampling”. In this type of sampling the researcher intentionally selects the sample based on some previous knowledge about the population or based on a specific objective of the research. The individuals are selected on some criteria or common characteristics.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01000" cy="1143000"/>
          </a:xfrm>
        </p:spPr>
        <p:txBody>
          <a:bodyPr/>
          <a:lstStyle/>
          <a:p>
            <a:pPr marL="0" indent="0" algn="just" fontAlgn="auto">
              <a:spcAft>
                <a:spcPts val="0"/>
              </a:spcAft>
              <a:buClr>
                <a:schemeClr val="accent6">
                  <a:lumMod val="75000"/>
                </a:schemeClr>
              </a:buClr>
              <a:buFont typeface="Georgia" pitchFamily="18" charset="0"/>
              <a:buNone/>
              <a:defRPr/>
            </a:pPr>
            <a:r>
              <a:rPr lang="en-US" sz="4000" dirty="0"/>
              <a:t>Strengths</a:t>
            </a:r>
          </a:p>
        </p:txBody>
      </p:sp>
      <p:sp>
        <p:nvSpPr>
          <p:cNvPr id="43010" name="Content Placeholder 2"/>
          <p:cNvSpPr>
            <a:spLocks noGrp="1"/>
          </p:cNvSpPr>
          <p:nvPr>
            <p:ph sz="quarter" idx="13"/>
          </p:nvPr>
        </p:nvSpPr>
        <p:spPr>
          <a:xfrm>
            <a:off x="685800" y="1447800"/>
            <a:ext cx="7848600" cy="4800600"/>
          </a:xfrm>
        </p:spPr>
        <p:txBody>
          <a:bodyPr/>
          <a:lstStyle/>
          <a:p>
            <a:pPr marL="44450" indent="0">
              <a:buFont typeface="Georgia" pitchFamily="18" charset="0"/>
              <a:buNone/>
            </a:pPr>
            <a:r>
              <a:rPr lang="en-US" sz="2800" dirty="0"/>
              <a:t>•	The sample is selected using a set criteria/ characteristics.</a:t>
            </a:r>
          </a:p>
          <a:p>
            <a:pPr marL="44450" indent="0">
              <a:buFont typeface="Georgia" pitchFamily="18" charset="0"/>
              <a:buNone/>
            </a:pPr>
            <a:r>
              <a:rPr lang="en-US" sz="2800" dirty="0"/>
              <a:t>•	The researcher only includes individuals of interest and excludes the rest.</a:t>
            </a:r>
          </a:p>
          <a:p>
            <a:pPr marL="44450" indent="0">
              <a:buFont typeface="Georgia" pitchFamily="18" charset="0"/>
              <a:buNone/>
            </a:pPr>
            <a:r>
              <a:rPr lang="en-US" sz="2800" dirty="0"/>
              <a:t>•	It is cost &amp; time efficient as it focuses on specified targets.</a:t>
            </a:r>
          </a:p>
          <a:p>
            <a:pPr marL="44450" indent="0">
              <a:buFont typeface="Georgia" pitchFamily="18" charset="0"/>
              <a:buNone/>
            </a:pPr>
            <a:r>
              <a:rPr lang="en-US" sz="4000" b="1" dirty="0">
                <a:effectLst>
                  <a:outerShdw blurRad="38100" dist="38100" dir="2700000" algn="tl">
                    <a:srgbClr val="000000">
                      <a:alpha val="43137"/>
                    </a:srgbClr>
                  </a:outerShdw>
                </a:effectLst>
              </a:rPr>
              <a:t>Limitations</a:t>
            </a:r>
          </a:p>
          <a:p>
            <a:pPr marL="44450" indent="0">
              <a:buFont typeface="Georgia" pitchFamily="18" charset="0"/>
              <a:buNone/>
            </a:pPr>
            <a:r>
              <a:rPr lang="en-US" sz="2800" dirty="0"/>
              <a:t>•	The researcher’s judgment may not always be accurate.</a:t>
            </a:r>
          </a:p>
          <a:p>
            <a:pPr marL="44450" indent="0">
              <a:buFont typeface="Georgia" pitchFamily="18" charset="0"/>
              <a:buNone/>
            </a:pPr>
            <a:endParaRPr 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534400" cy="6019800"/>
          </a:xfrm>
        </p:spPr>
        <p:txBody>
          <a:bodyPr/>
          <a:lstStyle/>
          <a:p>
            <a:pPr marL="0" indent="0" algn="just" fontAlgn="auto">
              <a:spcAft>
                <a:spcPts val="0"/>
              </a:spcAft>
              <a:buClr>
                <a:schemeClr val="accent6">
                  <a:lumMod val="75000"/>
                </a:schemeClr>
              </a:buClr>
              <a:buFont typeface="Georgia" pitchFamily="18" charset="0"/>
              <a:buNone/>
              <a:defRPr/>
            </a:pPr>
            <a:endParaRPr lang="en-US" sz="1600" dirty="0"/>
          </a:p>
        </p:txBody>
      </p:sp>
      <p:graphicFrame>
        <p:nvGraphicFramePr>
          <p:cNvPr id="3" name="Table 2"/>
          <p:cNvGraphicFramePr>
            <a:graphicFrameLocks noGrp="1"/>
          </p:cNvGraphicFramePr>
          <p:nvPr/>
        </p:nvGraphicFramePr>
        <p:xfrm>
          <a:off x="381000" y="533400"/>
          <a:ext cx="8534400" cy="6276975"/>
        </p:xfrm>
        <a:graphic>
          <a:graphicData uri="http://schemas.openxmlformats.org/drawingml/2006/table">
            <a:tbl>
              <a:tblPr firstRow="1" firstCol="1" bandRow="1" bandCol="1"/>
              <a:tblGrid>
                <a:gridCol w="457200">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tblGrid>
              <a:tr h="548678">
                <a:tc>
                  <a:txBody>
                    <a:bodyPr/>
                    <a:lstStyle/>
                    <a:p>
                      <a:pPr marL="0" marR="0" algn="ctr">
                        <a:lnSpc>
                          <a:spcPct val="200000"/>
                        </a:lnSpc>
                        <a:spcBef>
                          <a:spcPts val="0"/>
                        </a:spcBef>
                        <a:spcAft>
                          <a:spcPts val="1000"/>
                        </a:spcAft>
                      </a:pPr>
                      <a:r>
                        <a:rPr lang="en-US" sz="900" b="1" dirty="0">
                          <a:effectLst/>
                          <a:latin typeface="Times New Roman"/>
                          <a:ea typeface="Times New Roman"/>
                        </a:rPr>
                        <a:t>Sr. no</a:t>
                      </a:r>
                      <a:endParaRPr lang="en-US" sz="800" dirty="0">
                        <a:effectLst/>
                        <a:latin typeface="Calibri"/>
                        <a:ea typeface="Times New Roman"/>
                      </a:endParaRPr>
                    </a:p>
                  </a:txBody>
                  <a:tcPr marL="50121" marR="50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1000"/>
                        </a:spcAft>
                      </a:pPr>
                      <a:r>
                        <a:rPr lang="en-US" sz="1800" b="1">
                          <a:effectLst/>
                          <a:latin typeface="Times New Roman"/>
                          <a:ea typeface="Times New Roman"/>
                        </a:rPr>
                        <a:t>Probability Sampling</a:t>
                      </a:r>
                      <a:endParaRPr lang="en-US" sz="1800">
                        <a:effectLst/>
                        <a:latin typeface="Calibri"/>
                        <a:ea typeface="Times New Roman"/>
                      </a:endParaRPr>
                    </a:p>
                  </a:txBody>
                  <a:tcPr marL="50121" marR="50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1000"/>
                        </a:spcAft>
                      </a:pPr>
                      <a:r>
                        <a:rPr lang="en-US" sz="1800" b="1" dirty="0">
                          <a:effectLst/>
                          <a:latin typeface="Times New Roman"/>
                          <a:ea typeface="Times New Roman"/>
                        </a:rPr>
                        <a:t>Non Probability Sampling</a:t>
                      </a:r>
                      <a:endParaRPr lang="en-US" sz="1800" dirty="0">
                        <a:effectLst/>
                        <a:latin typeface="Calibri"/>
                        <a:ea typeface="Times New Roman"/>
                      </a:endParaRPr>
                    </a:p>
                  </a:txBody>
                  <a:tcPr marL="50121" marR="50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097357">
                <a:tc>
                  <a:txBody>
                    <a:bodyPr/>
                    <a:lstStyle/>
                    <a:p>
                      <a:pPr marL="0" marR="0">
                        <a:lnSpc>
                          <a:spcPct val="200000"/>
                        </a:lnSpc>
                        <a:spcBef>
                          <a:spcPts val="0"/>
                        </a:spcBef>
                        <a:spcAft>
                          <a:spcPts val="1000"/>
                        </a:spcAft>
                      </a:pPr>
                      <a:r>
                        <a:rPr lang="en-US" sz="900">
                          <a:effectLst/>
                          <a:latin typeface="Times New Roman"/>
                          <a:ea typeface="Times New Roman"/>
                        </a:rPr>
                        <a:t>1.</a:t>
                      </a:r>
                      <a:endParaRPr lang="en-US" sz="800">
                        <a:effectLst/>
                        <a:latin typeface="Calibri"/>
                        <a:ea typeface="Times New Roman"/>
                      </a:endParaRPr>
                    </a:p>
                  </a:txBody>
                  <a:tcPr marL="50121" marR="50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1000"/>
                        </a:spcAft>
                      </a:pPr>
                      <a:r>
                        <a:rPr lang="en-US" sz="1800" dirty="0">
                          <a:effectLst/>
                          <a:latin typeface="Times New Roman"/>
                          <a:ea typeface="Times New Roman"/>
                        </a:rPr>
                        <a:t>It is used when we have a </a:t>
                      </a:r>
                      <a:r>
                        <a:rPr lang="en-US" sz="1800" dirty="0">
                          <a:solidFill>
                            <a:srgbClr val="FF0000"/>
                          </a:solidFill>
                          <a:effectLst/>
                          <a:latin typeface="Times New Roman"/>
                          <a:ea typeface="Times New Roman"/>
                        </a:rPr>
                        <a:t>complete sampling frame.</a:t>
                      </a:r>
                      <a:endParaRPr lang="en-US" sz="1800" dirty="0">
                        <a:solidFill>
                          <a:srgbClr val="FF0000"/>
                        </a:solidFill>
                        <a:effectLst/>
                        <a:latin typeface="Calibri"/>
                        <a:ea typeface="Times New Roman"/>
                      </a:endParaRPr>
                    </a:p>
                  </a:txBody>
                  <a:tcPr marL="50121" marR="50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1000"/>
                        </a:spcAft>
                      </a:pPr>
                      <a:r>
                        <a:rPr lang="en-US" sz="1800" dirty="0">
                          <a:effectLst/>
                          <a:latin typeface="Times New Roman"/>
                          <a:ea typeface="Times New Roman"/>
                        </a:rPr>
                        <a:t>It is used when an exhaustive population list is not available.(</a:t>
                      </a:r>
                      <a:r>
                        <a:rPr lang="en-US" sz="1800" dirty="0">
                          <a:solidFill>
                            <a:srgbClr val="FF0000"/>
                          </a:solidFill>
                          <a:effectLst/>
                          <a:latin typeface="Times New Roman"/>
                          <a:ea typeface="Times New Roman"/>
                        </a:rPr>
                        <a:t>no </a:t>
                      </a:r>
                      <a:r>
                        <a:rPr lang="en-US" sz="1800" dirty="0" err="1">
                          <a:solidFill>
                            <a:srgbClr val="FF0000"/>
                          </a:solidFill>
                          <a:effectLst/>
                          <a:latin typeface="Times New Roman"/>
                          <a:ea typeface="Times New Roman"/>
                        </a:rPr>
                        <a:t>cmplt</a:t>
                      </a:r>
                      <a:r>
                        <a:rPr lang="en-US" sz="1800" dirty="0">
                          <a:solidFill>
                            <a:srgbClr val="FF0000"/>
                          </a:solidFill>
                          <a:effectLst/>
                          <a:latin typeface="Times New Roman"/>
                          <a:ea typeface="Times New Roman"/>
                        </a:rPr>
                        <a:t> sampling frame)</a:t>
                      </a:r>
                      <a:endParaRPr lang="en-US" sz="1800" dirty="0">
                        <a:solidFill>
                          <a:srgbClr val="FF0000"/>
                        </a:solidFill>
                        <a:effectLst/>
                        <a:latin typeface="Calibri"/>
                        <a:ea typeface="Times New Roman"/>
                      </a:endParaRPr>
                    </a:p>
                  </a:txBody>
                  <a:tcPr marL="50121" marR="50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52376">
                <a:tc>
                  <a:txBody>
                    <a:bodyPr/>
                    <a:lstStyle/>
                    <a:p>
                      <a:pPr marL="0" marR="0">
                        <a:lnSpc>
                          <a:spcPct val="200000"/>
                        </a:lnSpc>
                        <a:spcBef>
                          <a:spcPts val="0"/>
                        </a:spcBef>
                        <a:spcAft>
                          <a:spcPts val="1000"/>
                        </a:spcAft>
                      </a:pPr>
                      <a:r>
                        <a:rPr lang="en-US" sz="900">
                          <a:effectLst/>
                          <a:latin typeface="Times New Roman"/>
                          <a:ea typeface="Times New Roman"/>
                        </a:rPr>
                        <a:t>2.</a:t>
                      </a:r>
                      <a:endParaRPr lang="en-US" sz="800">
                        <a:effectLst/>
                        <a:latin typeface="Calibri"/>
                        <a:ea typeface="Times New Roman"/>
                      </a:endParaRPr>
                    </a:p>
                  </a:txBody>
                  <a:tcPr marL="50121" marR="50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1000"/>
                        </a:spcAft>
                      </a:pPr>
                      <a:r>
                        <a:rPr lang="en-US" sz="1800" dirty="0">
                          <a:effectLst/>
                          <a:latin typeface="Times New Roman"/>
                          <a:ea typeface="Times New Roman"/>
                        </a:rPr>
                        <a:t>Random selection of samples from population. All persons/ units have an </a:t>
                      </a:r>
                      <a:r>
                        <a:rPr lang="en-US" sz="1800" dirty="0">
                          <a:solidFill>
                            <a:srgbClr val="FF0000"/>
                          </a:solidFill>
                          <a:effectLst/>
                          <a:latin typeface="Times New Roman"/>
                          <a:ea typeface="Times New Roman"/>
                        </a:rPr>
                        <a:t>equal chance </a:t>
                      </a:r>
                      <a:r>
                        <a:rPr lang="en-US" sz="1800" dirty="0">
                          <a:effectLst/>
                          <a:latin typeface="Times New Roman"/>
                          <a:ea typeface="Times New Roman"/>
                        </a:rPr>
                        <a:t>of being selected.</a:t>
                      </a:r>
                      <a:endParaRPr lang="en-US" sz="1800" dirty="0">
                        <a:effectLst/>
                        <a:latin typeface="Calibri"/>
                        <a:ea typeface="Times New Roman"/>
                      </a:endParaRPr>
                    </a:p>
                  </a:txBody>
                  <a:tcPr marL="50121" marR="50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1000"/>
                        </a:spcAft>
                      </a:pPr>
                      <a:r>
                        <a:rPr lang="en-US" sz="1800" dirty="0">
                          <a:effectLst/>
                          <a:latin typeface="Times New Roman"/>
                          <a:ea typeface="Times New Roman"/>
                        </a:rPr>
                        <a:t>Not random. Each person/ unit is</a:t>
                      </a:r>
                      <a:r>
                        <a:rPr lang="en-US" sz="1800" dirty="0">
                          <a:solidFill>
                            <a:srgbClr val="FF0000"/>
                          </a:solidFill>
                          <a:effectLst/>
                          <a:latin typeface="Times New Roman"/>
                          <a:ea typeface="Times New Roman"/>
                        </a:rPr>
                        <a:t> not </a:t>
                      </a:r>
                      <a:r>
                        <a:rPr lang="en-US" sz="1800" dirty="0">
                          <a:effectLst/>
                          <a:latin typeface="Times New Roman"/>
                          <a:ea typeface="Times New Roman"/>
                        </a:rPr>
                        <a:t>given a chance of being selected.</a:t>
                      </a:r>
                      <a:endParaRPr lang="en-US" sz="1800" dirty="0">
                        <a:effectLst/>
                        <a:latin typeface="Calibri"/>
                        <a:ea typeface="Times New Roman"/>
                      </a:endParaRPr>
                    </a:p>
                  </a:txBody>
                  <a:tcPr marL="50121" marR="50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52376">
                <a:tc>
                  <a:txBody>
                    <a:bodyPr/>
                    <a:lstStyle/>
                    <a:p>
                      <a:pPr marL="0" marR="0">
                        <a:lnSpc>
                          <a:spcPct val="200000"/>
                        </a:lnSpc>
                        <a:spcBef>
                          <a:spcPts val="0"/>
                        </a:spcBef>
                        <a:spcAft>
                          <a:spcPts val="1000"/>
                        </a:spcAft>
                      </a:pPr>
                      <a:r>
                        <a:rPr lang="en-US" sz="900">
                          <a:effectLst/>
                          <a:latin typeface="Times New Roman"/>
                          <a:ea typeface="Times New Roman"/>
                        </a:rPr>
                        <a:t>3.</a:t>
                      </a:r>
                      <a:endParaRPr lang="en-US" sz="800">
                        <a:effectLst/>
                        <a:latin typeface="Calibri"/>
                        <a:ea typeface="Times New Roman"/>
                      </a:endParaRPr>
                    </a:p>
                  </a:txBody>
                  <a:tcPr marL="50121" marR="50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1000"/>
                        </a:spcAft>
                      </a:pPr>
                      <a:r>
                        <a:rPr lang="en-US" sz="1800" dirty="0">
                          <a:effectLst/>
                          <a:latin typeface="Times New Roman"/>
                          <a:ea typeface="Times New Roman"/>
                        </a:rPr>
                        <a:t>Results can be</a:t>
                      </a:r>
                      <a:r>
                        <a:rPr lang="en-US" sz="1800" dirty="0">
                          <a:solidFill>
                            <a:srgbClr val="FF0000"/>
                          </a:solidFill>
                          <a:effectLst/>
                          <a:latin typeface="Times New Roman"/>
                          <a:ea typeface="Times New Roman"/>
                        </a:rPr>
                        <a:t> generalized</a:t>
                      </a:r>
                      <a:r>
                        <a:rPr lang="en-US" sz="1800" dirty="0">
                          <a:effectLst/>
                          <a:latin typeface="Times New Roman"/>
                          <a:ea typeface="Times New Roman"/>
                        </a:rPr>
                        <a:t>. Results can be applied to the entire population.</a:t>
                      </a:r>
                      <a:endParaRPr lang="en-US" sz="1800" dirty="0">
                        <a:effectLst/>
                        <a:latin typeface="Calibri"/>
                        <a:ea typeface="Times New Roman"/>
                      </a:endParaRPr>
                    </a:p>
                  </a:txBody>
                  <a:tcPr marL="50121" marR="50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1000"/>
                        </a:spcAft>
                      </a:pPr>
                      <a:r>
                        <a:rPr lang="en-US" sz="1800" dirty="0">
                          <a:effectLst/>
                          <a:latin typeface="Times New Roman"/>
                          <a:ea typeface="Times New Roman"/>
                        </a:rPr>
                        <a:t>Can be effective when trying to generate ideas. Results may not be generalizable to the population.</a:t>
                      </a:r>
                      <a:endParaRPr lang="en-US" sz="1800" dirty="0">
                        <a:effectLst/>
                        <a:latin typeface="Calibri"/>
                        <a:ea typeface="Times New Roman"/>
                      </a:endParaRPr>
                    </a:p>
                  </a:txBody>
                  <a:tcPr marL="50121" marR="50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26188">
                <a:tc>
                  <a:txBody>
                    <a:bodyPr/>
                    <a:lstStyle/>
                    <a:p>
                      <a:pPr marL="0" marR="0">
                        <a:lnSpc>
                          <a:spcPct val="200000"/>
                        </a:lnSpc>
                        <a:spcBef>
                          <a:spcPts val="0"/>
                        </a:spcBef>
                        <a:spcAft>
                          <a:spcPts val="1000"/>
                        </a:spcAft>
                      </a:pPr>
                      <a:r>
                        <a:rPr lang="en-US" sz="900">
                          <a:effectLst/>
                          <a:latin typeface="Times New Roman"/>
                          <a:ea typeface="Times New Roman"/>
                        </a:rPr>
                        <a:t>4.</a:t>
                      </a:r>
                      <a:endParaRPr lang="en-US" sz="800">
                        <a:effectLst/>
                        <a:latin typeface="Calibri"/>
                        <a:ea typeface="Times New Roman"/>
                      </a:endParaRPr>
                    </a:p>
                  </a:txBody>
                  <a:tcPr marL="50121" marR="50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1000"/>
                        </a:spcAft>
                      </a:pPr>
                      <a:r>
                        <a:rPr lang="en-US" sz="1800" dirty="0">
                          <a:effectLst/>
                          <a:latin typeface="Times New Roman"/>
                          <a:ea typeface="Times New Roman"/>
                        </a:rPr>
                        <a:t>Can be </a:t>
                      </a:r>
                      <a:r>
                        <a:rPr lang="en-US" sz="1800" dirty="0">
                          <a:solidFill>
                            <a:srgbClr val="FF0000"/>
                          </a:solidFill>
                          <a:effectLst/>
                          <a:latin typeface="Times New Roman"/>
                          <a:ea typeface="Times New Roman"/>
                        </a:rPr>
                        <a:t>expensive </a:t>
                      </a:r>
                      <a:r>
                        <a:rPr lang="en-US" sz="1800" dirty="0">
                          <a:effectLst/>
                          <a:latin typeface="Times New Roman"/>
                          <a:ea typeface="Times New Roman"/>
                        </a:rPr>
                        <a:t>and </a:t>
                      </a:r>
                      <a:r>
                        <a:rPr lang="en-US" sz="1800" dirty="0">
                          <a:solidFill>
                            <a:srgbClr val="FF0000"/>
                          </a:solidFill>
                          <a:effectLst/>
                          <a:latin typeface="Times New Roman"/>
                          <a:ea typeface="Times New Roman"/>
                        </a:rPr>
                        <a:t>time consuming</a:t>
                      </a:r>
                      <a:r>
                        <a:rPr lang="en-US" sz="1800" dirty="0">
                          <a:effectLst/>
                          <a:latin typeface="Times New Roman"/>
                          <a:ea typeface="Times New Roman"/>
                        </a:rPr>
                        <a:t>.</a:t>
                      </a:r>
                      <a:endParaRPr lang="en-US" sz="1800" dirty="0">
                        <a:effectLst/>
                        <a:latin typeface="Calibri"/>
                        <a:ea typeface="Times New Roman"/>
                      </a:endParaRPr>
                    </a:p>
                  </a:txBody>
                  <a:tcPr marL="50121" marR="50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1000"/>
                        </a:spcAft>
                      </a:pPr>
                      <a:r>
                        <a:rPr lang="en-US" sz="1800" dirty="0">
                          <a:effectLst/>
                          <a:latin typeface="Times New Roman"/>
                          <a:ea typeface="Times New Roman"/>
                        </a:rPr>
                        <a:t>More </a:t>
                      </a:r>
                      <a:r>
                        <a:rPr lang="en-US" sz="1800" dirty="0">
                          <a:solidFill>
                            <a:srgbClr val="FF0000"/>
                          </a:solidFill>
                          <a:effectLst/>
                          <a:latin typeface="Times New Roman"/>
                          <a:ea typeface="Times New Roman"/>
                        </a:rPr>
                        <a:t>convenient</a:t>
                      </a:r>
                      <a:r>
                        <a:rPr lang="en-US" sz="1800" dirty="0">
                          <a:effectLst/>
                          <a:latin typeface="Times New Roman"/>
                          <a:ea typeface="Times New Roman"/>
                        </a:rPr>
                        <a:t> and less costly</a:t>
                      </a:r>
                      <a:endParaRPr lang="en-US" sz="1800" dirty="0">
                        <a:effectLst/>
                        <a:latin typeface="Calibri"/>
                        <a:ea typeface="Times New Roman"/>
                      </a:endParaRPr>
                    </a:p>
                  </a:txBody>
                  <a:tcPr marL="50121" marR="50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0" cy="6858000"/>
          </a:xfrm>
        </p:spPr>
        <p:txBody>
          <a:bodyPr/>
          <a:lstStyle/>
          <a:p>
            <a:pPr marL="0" indent="0" algn="l">
              <a:buNone/>
            </a:pPr>
            <a:endParaRPr 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3702531859"/>
              </p:ext>
            </p:extLst>
          </p:nvPr>
        </p:nvGraphicFramePr>
        <p:xfrm>
          <a:off x="0" y="0"/>
          <a:ext cx="9144000" cy="6858000"/>
        </p:xfrm>
        <a:graphic>
          <a:graphicData uri="http://schemas.openxmlformats.org/drawingml/2006/table">
            <a:tbl>
              <a:tblPr firstRow="1" firstCol="1" bandRow="1"/>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914400">
                <a:tc>
                  <a:txBody>
                    <a:bodyPr/>
                    <a:lstStyle/>
                    <a:p>
                      <a:pPr marL="0" marR="0" algn="ctr">
                        <a:spcBef>
                          <a:spcPts val="0"/>
                        </a:spcBef>
                        <a:spcAft>
                          <a:spcPts val="0"/>
                        </a:spcAft>
                      </a:pPr>
                      <a:r>
                        <a:rPr lang="en-US" sz="2000" b="1" dirty="0">
                          <a:effectLst/>
                          <a:latin typeface="Times New Roman"/>
                          <a:ea typeface="Times New Roman"/>
                        </a:rPr>
                        <a:t>Research Methodology</a:t>
                      </a: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Times New Roman"/>
                          <a:ea typeface="Times New Roman"/>
                        </a:rPr>
                        <a:t>Sampling Method Frequently Used</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Times New Roman"/>
                          <a:ea typeface="Times New Roman"/>
                        </a:rPr>
                        <a:t>Tentative Sample Size</a:t>
                      </a:r>
                      <a:endParaRPr lang="en-US"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371600">
                <a:tc>
                  <a:txBody>
                    <a:bodyPr/>
                    <a:lstStyle/>
                    <a:p>
                      <a:pPr marL="0" marR="0" algn="ctr">
                        <a:spcBef>
                          <a:spcPts val="0"/>
                        </a:spcBef>
                        <a:spcAft>
                          <a:spcPts val="0"/>
                        </a:spcAft>
                      </a:pPr>
                      <a:r>
                        <a:rPr lang="en-US" sz="1800">
                          <a:effectLst/>
                          <a:latin typeface="Times New Roman"/>
                          <a:ea typeface="Times New Roman"/>
                        </a:rPr>
                        <a:t>Survey Research</a:t>
                      </a:r>
                    </a:p>
                    <a:p>
                      <a:pPr marL="0" marR="0" algn="ctr">
                        <a:spcBef>
                          <a:spcPts val="0"/>
                        </a:spcBef>
                        <a:spcAft>
                          <a:spcPts val="0"/>
                        </a:spcAft>
                      </a:pPr>
                      <a:r>
                        <a:rPr lang="en-US" sz="18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Times New Roman"/>
                          <a:ea typeface="Times New Roman"/>
                        </a:rPr>
                        <a:t>Random Sampling </a:t>
                      </a:r>
                    </a:p>
                    <a:p>
                      <a:pPr marL="0" marR="0" algn="ctr">
                        <a:spcBef>
                          <a:spcPts val="0"/>
                        </a:spcBef>
                        <a:spcAft>
                          <a:spcPts val="0"/>
                        </a:spcAft>
                      </a:pPr>
                      <a:r>
                        <a:rPr lang="en-US" sz="1800">
                          <a:effectLst/>
                          <a:latin typeface="Times New Roman"/>
                          <a:ea typeface="Times New Roman"/>
                        </a:rPr>
                        <a:t>Proportional Stratified Sampling, Quota Sampling*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Times New Roman"/>
                          <a:ea typeface="Times New Roman"/>
                        </a:rPr>
                        <a:t>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71600">
                <a:tc>
                  <a:txBody>
                    <a:bodyPr/>
                    <a:lstStyle/>
                    <a:p>
                      <a:pPr marL="0" marR="0" algn="ctr">
                        <a:spcBef>
                          <a:spcPts val="0"/>
                        </a:spcBef>
                        <a:spcAft>
                          <a:spcPts val="0"/>
                        </a:spcAft>
                      </a:pPr>
                      <a:r>
                        <a:rPr lang="en-US" sz="1800">
                          <a:effectLst/>
                          <a:latin typeface="Times New Roman"/>
                          <a:ea typeface="Times New Roman"/>
                        </a:rPr>
                        <a:t>Case Study</a:t>
                      </a:r>
                    </a:p>
                    <a:p>
                      <a:pPr marL="0" marR="0" algn="ctr">
                        <a:spcBef>
                          <a:spcPts val="0"/>
                        </a:spcBef>
                        <a:spcAft>
                          <a:spcPts val="0"/>
                        </a:spcAft>
                      </a:pPr>
                      <a:r>
                        <a:rPr lang="en-US" sz="1800">
                          <a:effectLst/>
                          <a:latin typeface="Times New Roman"/>
                          <a:ea typeface="Times New Roman"/>
                        </a:rPr>
                        <a:t>Single Subject Research</a:t>
                      </a:r>
                    </a:p>
                    <a:p>
                      <a:pPr marL="0" marR="0" algn="ctr">
                        <a:spcBef>
                          <a:spcPts val="0"/>
                        </a:spcBef>
                        <a:spcAft>
                          <a:spcPts val="0"/>
                        </a:spcAft>
                      </a:pPr>
                      <a:r>
                        <a:rPr lang="en-US" sz="18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Times New Roman"/>
                          <a:ea typeface="Times New Roman"/>
                        </a:rPr>
                        <a:t>Theoretical/Purposive Sampling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Times New Roman"/>
                          <a:ea typeface="Times New Roman"/>
                        </a:rPr>
                        <a:t>1 Group</a:t>
                      </a:r>
                    </a:p>
                    <a:p>
                      <a:pPr marL="0" marR="0" algn="ctr">
                        <a:spcBef>
                          <a:spcPts val="0"/>
                        </a:spcBef>
                        <a:spcAft>
                          <a:spcPts val="0"/>
                        </a:spcAft>
                      </a:pPr>
                      <a:r>
                        <a:rPr lang="en-US" sz="1800">
                          <a:effectLst/>
                          <a:latin typeface="Times New Roman"/>
                          <a:ea typeface="Times New Roman"/>
                        </a:rPr>
                        <a:t>1 individual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14400">
                <a:tc>
                  <a:txBody>
                    <a:bodyPr/>
                    <a:lstStyle/>
                    <a:p>
                      <a:pPr marL="0" marR="0" algn="ctr">
                        <a:spcBef>
                          <a:spcPts val="0"/>
                        </a:spcBef>
                        <a:spcAft>
                          <a:spcPts val="0"/>
                        </a:spcAft>
                      </a:pPr>
                      <a:r>
                        <a:rPr lang="en-US" sz="1800">
                          <a:effectLst/>
                          <a:latin typeface="Times New Roman"/>
                          <a:ea typeface="Times New Roman"/>
                        </a:rPr>
                        <a:t>Action Research</a:t>
                      </a:r>
                    </a:p>
                    <a:p>
                      <a:pPr marL="0" marR="0" algn="ctr">
                        <a:spcBef>
                          <a:spcPts val="0"/>
                        </a:spcBef>
                        <a:spcAft>
                          <a:spcPts val="0"/>
                        </a:spcAft>
                      </a:pPr>
                      <a:r>
                        <a:rPr lang="en-US" sz="18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Times New Roman"/>
                          <a:ea typeface="Times New Roman"/>
                        </a:rPr>
                        <a:t>Better to take whole class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Times New Roman"/>
                          <a:ea typeface="Times New Roman"/>
                        </a:rPr>
                        <a:t>Random if population is large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71600">
                <a:tc>
                  <a:txBody>
                    <a:bodyPr/>
                    <a:lstStyle/>
                    <a:p>
                      <a:pPr marL="0" marR="0" algn="ctr">
                        <a:spcBef>
                          <a:spcPts val="0"/>
                        </a:spcBef>
                        <a:spcAft>
                          <a:spcPts val="0"/>
                        </a:spcAft>
                      </a:pPr>
                      <a:r>
                        <a:rPr lang="en-US" sz="1800">
                          <a:effectLst/>
                          <a:latin typeface="Times New Roman"/>
                          <a:ea typeface="Times New Roman"/>
                        </a:rPr>
                        <a:t>Experimental Research</a:t>
                      </a:r>
                    </a:p>
                    <a:p>
                      <a:pPr marL="0" marR="0" algn="ctr">
                        <a:spcBef>
                          <a:spcPts val="0"/>
                        </a:spcBef>
                        <a:spcAft>
                          <a:spcPts val="0"/>
                        </a:spcAft>
                      </a:pPr>
                      <a:r>
                        <a:rPr lang="en-US" sz="1800">
                          <a:effectLst/>
                          <a:latin typeface="Times New Roman"/>
                          <a:ea typeface="Times New Roman"/>
                        </a:rPr>
                        <a:t>Causal-Comparative Research</a:t>
                      </a:r>
                    </a:p>
                    <a:p>
                      <a:pPr marL="0" marR="0" algn="ctr">
                        <a:spcBef>
                          <a:spcPts val="0"/>
                        </a:spcBef>
                        <a:spcAft>
                          <a:spcPts val="0"/>
                        </a:spcAft>
                      </a:pPr>
                      <a:r>
                        <a:rPr lang="en-US" sz="18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Times New Roman"/>
                          <a:ea typeface="Times New Roman"/>
                        </a:rPr>
                        <a:t>Systematic Sampling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Times New Roman"/>
                          <a:ea typeface="Times New Roman"/>
                        </a:rPr>
                        <a:t>30 in each group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914400">
                <a:tc>
                  <a:txBody>
                    <a:bodyPr/>
                    <a:lstStyle/>
                    <a:p>
                      <a:pPr marL="0" marR="0" algn="ctr">
                        <a:spcBef>
                          <a:spcPts val="0"/>
                        </a:spcBef>
                        <a:spcAft>
                          <a:spcPts val="0"/>
                        </a:spcAft>
                      </a:pPr>
                      <a:r>
                        <a:rPr lang="en-US" sz="1800">
                          <a:effectLst/>
                          <a:latin typeface="Times New Roman"/>
                          <a:ea typeface="Times New Roman"/>
                        </a:rPr>
                        <a:t>Correlational Research</a:t>
                      </a:r>
                    </a:p>
                    <a:p>
                      <a:pPr marL="0" marR="0" algn="ctr">
                        <a:spcBef>
                          <a:spcPts val="0"/>
                        </a:spcBef>
                        <a:spcAft>
                          <a:spcPts val="0"/>
                        </a:spcAft>
                      </a:pPr>
                      <a:r>
                        <a:rPr lang="en-US" sz="18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Times New Roman"/>
                          <a:ea typeface="Times New Roman"/>
                        </a:rPr>
                        <a:t>Stratified Sampling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Times New Roman"/>
                          <a:ea typeface="Times New Roman"/>
                        </a:rPr>
                        <a:t>50-100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512589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848600" cy="1143000"/>
          </a:xfrm>
        </p:spPr>
        <p:txBody>
          <a:bodyPr/>
          <a:lstStyle/>
          <a:p>
            <a:pPr marL="0" indent="0" algn="just" fontAlgn="auto">
              <a:spcAft>
                <a:spcPts val="0"/>
              </a:spcAft>
              <a:buClr>
                <a:schemeClr val="accent6">
                  <a:lumMod val="75000"/>
                </a:schemeClr>
              </a:buClr>
              <a:buFont typeface="Georgia" pitchFamily="18" charset="0"/>
              <a:buNone/>
              <a:defRPr/>
            </a:pPr>
            <a:r>
              <a:rPr lang="en-US" dirty="0"/>
              <a:t>Sampling Error </a:t>
            </a:r>
          </a:p>
        </p:txBody>
      </p:sp>
      <p:sp>
        <p:nvSpPr>
          <p:cNvPr id="45058" name="Content Placeholder 2"/>
          <p:cNvSpPr>
            <a:spLocks noGrp="1"/>
          </p:cNvSpPr>
          <p:nvPr>
            <p:ph sz="quarter" idx="13"/>
          </p:nvPr>
        </p:nvSpPr>
        <p:spPr>
          <a:xfrm>
            <a:off x="685800" y="1981200"/>
            <a:ext cx="7848600" cy="4465638"/>
          </a:xfrm>
        </p:spPr>
        <p:txBody>
          <a:bodyPr/>
          <a:lstStyle/>
          <a:p>
            <a:pPr marL="44450" indent="0" algn="just">
              <a:buFont typeface="Georgia" pitchFamily="18" charset="0"/>
              <a:buNone/>
            </a:pPr>
            <a:r>
              <a:rPr lang="en-US" sz="2800" dirty="0"/>
              <a:t>Sampling Error is the deviation of the sample from the population. It is due to </a:t>
            </a:r>
            <a:r>
              <a:rPr lang="en-US" sz="2800" dirty="0">
                <a:solidFill>
                  <a:srgbClr val="FF0000"/>
                </a:solidFill>
              </a:rPr>
              <a:t>individual differences within the sample</a:t>
            </a:r>
            <a:r>
              <a:rPr lang="en-US" sz="2800" dirty="0"/>
              <a:t>, which may not truly represent the population. Sampling error is caused </a:t>
            </a:r>
            <a:r>
              <a:rPr lang="en-US" sz="2800" dirty="0">
                <a:solidFill>
                  <a:srgbClr val="FF0000"/>
                </a:solidFill>
              </a:rPr>
              <a:t>by chance</a:t>
            </a:r>
            <a:r>
              <a:rPr lang="en-US" sz="2800" dirty="0"/>
              <a:t>. Sampling error can be avoided by selecting the entire population, but it is not possible in all cases. It can be minimized through </a:t>
            </a:r>
            <a:r>
              <a:rPr lang="en-US" sz="2800" dirty="0">
                <a:solidFill>
                  <a:srgbClr val="FF0000"/>
                </a:solidFill>
              </a:rPr>
              <a:t>randomization &amp;probability sampling</a:t>
            </a:r>
            <a:r>
              <a:rPr lang="en-US" sz="2800" dirty="0"/>
              <a:t>. It can also be reduced by selecting a larger sample size.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96200" cy="1143000"/>
          </a:xfrm>
        </p:spPr>
        <p:txBody>
          <a:bodyPr/>
          <a:lstStyle/>
          <a:p>
            <a:pPr marL="0" indent="0" algn="just" fontAlgn="auto">
              <a:spcAft>
                <a:spcPts val="0"/>
              </a:spcAft>
              <a:buClr>
                <a:schemeClr val="accent6">
                  <a:lumMod val="75000"/>
                </a:schemeClr>
              </a:buClr>
              <a:buFont typeface="Georgia" pitchFamily="18" charset="0"/>
              <a:buNone/>
              <a:defRPr/>
            </a:pPr>
            <a:r>
              <a:rPr lang="en-US" dirty="0"/>
              <a:t>Sampling Bias</a:t>
            </a:r>
          </a:p>
        </p:txBody>
      </p:sp>
      <p:sp>
        <p:nvSpPr>
          <p:cNvPr id="46082" name="Content Placeholder 2"/>
          <p:cNvSpPr>
            <a:spLocks noGrp="1"/>
          </p:cNvSpPr>
          <p:nvPr>
            <p:ph sz="quarter" idx="13"/>
          </p:nvPr>
        </p:nvSpPr>
        <p:spPr>
          <a:xfrm>
            <a:off x="762000" y="1524000"/>
            <a:ext cx="7772400" cy="4846638"/>
          </a:xfrm>
        </p:spPr>
        <p:txBody>
          <a:bodyPr/>
          <a:lstStyle/>
          <a:p>
            <a:pPr marL="44450" indent="0" algn="just">
              <a:buFont typeface="Georgia" pitchFamily="18" charset="0"/>
              <a:buNone/>
            </a:pPr>
            <a:r>
              <a:rPr lang="en-US" sz="2800" dirty="0"/>
              <a:t>Sampling Bias is when some subjects/ individuals are preferred over others or when the sample is selected in such a way so as to yield </a:t>
            </a:r>
            <a:r>
              <a:rPr lang="en-US" sz="2800" dirty="0">
                <a:solidFill>
                  <a:srgbClr val="FF0000"/>
                </a:solidFill>
              </a:rPr>
              <a:t>favorable</a:t>
            </a:r>
            <a:r>
              <a:rPr lang="en-US" sz="2800" dirty="0"/>
              <a:t> outcomes. It can be of two types:</a:t>
            </a:r>
          </a:p>
          <a:p>
            <a:pPr marL="44450" indent="0" algn="just">
              <a:buFont typeface="Georgia" pitchFamily="18" charset="0"/>
              <a:buNone/>
            </a:pPr>
            <a:r>
              <a:rPr lang="en-US" sz="2400" b="1" dirty="0"/>
              <a:t>Omission Bias: </a:t>
            </a:r>
            <a:r>
              <a:rPr lang="en-US" sz="2400" dirty="0"/>
              <a:t>When certain individuals or groups are </a:t>
            </a:r>
            <a:r>
              <a:rPr lang="en-US" sz="2400" dirty="0">
                <a:solidFill>
                  <a:srgbClr val="FF0000"/>
                </a:solidFill>
              </a:rPr>
              <a:t>intentionally excluded </a:t>
            </a:r>
            <a:r>
              <a:rPr lang="en-US" sz="2400" dirty="0"/>
              <a:t>from the sample.</a:t>
            </a:r>
          </a:p>
          <a:p>
            <a:pPr marL="44450" indent="0" algn="just">
              <a:buNone/>
            </a:pPr>
            <a:r>
              <a:rPr lang="en-US" sz="2400" b="1" dirty="0"/>
              <a:t>Inclusive Bias: </a:t>
            </a:r>
            <a:r>
              <a:rPr lang="en-US" sz="2400" dirty="0"/>
              <a:t>It occurs when certain individuals or groups are preferred over others. It may be due to convenience or to achieve favorable results. </a:t>
            </a:r>
          </a:p>
          <a:p>
            <a:pPr marL="44450" indent="0" algn="just">
              <a:buFont typeface="Georgia" pitchFamily="18" charset="0"/>
              <a:buNone/>
            </a:pPr>
            <a:endParaRPr lang="en-US"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924800" cy="1143000"/>
          </a:xfrm>
        </p:spPr>
        <p:txBody>
          <a:bodyPr/>
          <a:lstStyle/>
          <a:p>
            <a:pPr marL="0" indent="0" algn="just" fontAlgn="auto">
              <a:spcAft>
                <a:spcPts val="0"/>
              </a:spcAft>
              <a:buClr>
                <a:schemeClr val="accent6">
                  <a:lumMod val="75000"/>
                </a:schemeClr>
              </a:buClr>
              <a:buFont typeface="Georgia" pitchFamily="18" charset="0"/>
              <a:buNone/>
              <a:defRPr/>
            </a:pPr>
            <a:r>
              <a:rPr lang="en-US" sz="4400" dirty="0"/>
              <a:t>GENERALIZABILITY AND EXTERNAL VALIDITY</a:t>
            </a:r>
          </a:p>
        </p:txBody>
      </p:sp>
      <p:sp>
        <p:nvSpPr>
          <p:cNvPr id="47106" name="Content Placeholder 2"/>
          <p:cNvSpPr>
            <a:spLocks noGrp="1"/>
          </p:cNvSpPr>
          <p:nvPr>
            <p:ph sz="quarter" idx="13"/>
          </p:nvPr>
        </p:nvSpPr>
        <p:spPr>
          <a:xfrm>
            <a:off x="685800" y="2362200"/>
            <a:ext cx="7696200" cy="3932238"/>
          </a:xfrm>
        </p:spPr>
        <p:txBody>
          <a:bodyPr/>
          <a:lstStyle/>
          <a:p>
            <a:pPr marL="44450" indent="0" algn="just">
              <a:buFont typeface="Georgia" pitchFamily="18" charset="0"/>
              <a:buNone/>
            </a:pPr>
            <a:r>
              <a:rPr lang="en-US" sz="2800" dirty="0" err="1"/>
              <a:t>Generalizability</a:t>
            </a:r>
            <a:r>
              <a:rPr lang="en-US" sz="2800" dirty="0"/>
              <a:t> &amp; External Validity are inter-</a:t>
            </a:r>
            <a:r>
              <a:rPr lang="en-US" sz="2800" dirty="0">
                <a:solidFill>
                  <a:srgbClr val="FF0000"/>
                </a:solidFill>
              </a:rPr>
              <a:t>related</a:t>
            </a:r>
            <a:r>
              <a:rPr lang="en-US" sz="2800" dirty="0"/>
              <a:t>. External validity is the extent to which the results of a particular study can be applied from a sample to a population. External validity is used to judge the importance of a research. Researches with poor external validity are not taken very seriously.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457200"/>
            <a:ext cx="83058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3"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8150" y="533400"/>
            <a:ext cx="824865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2400" y="685800"/>
            <a:ext cx="8534400" cy="1143000"/>
          </a:xfrm>
        </p:spPr>
        <p:txBody>
          <a:bodyPr/>
          <a:lstStyle/>
          <a:p>
            <a:pPr marL="0" indent="0" algn="l" fontAlgn="auto">
              <a:spcAft>
                <a:spcPts val="0"/>
              </a:spcAft>
              <a:buClr>
                <a:schemeClr val="accent6">
                  <a:lumMod val="75000"/>
                </a:schemeClr>
              </a:buClr>
              <a:buFont typeface="Georgia" pitchFamily="18" charset="0"/>
              <a:buNone/>
              <a:defRPr/>
            </a:pPr>
            <a:r>
              <a:rPr lang="en-US" sz="4000" dirty="0"/>
              <a:t>TARGET AND ACCESSIBLE POPULATION</a:t>
            </a:r>
          </a:p>
        </p:txBody>
      </p:sp>
      <p:sp>
        <p:nvSpPr>
          <p:cNvPr id="4099" name="Rectangle 3"/>
          <p:cNvSpPr>
            <a:spLocks noGrp="1" noChangeArrowheads="1"/>
          </p:cNvSpPr>
          <p:nvPr>
            <p:ph sz="quarter" idx="13"/>
          </p:nvPr>
        </p:nvSpPr>
        <p:spPr>
          <a:xfrm>
            <a:off x="762000" y="2057400"/>
            <a:ext cx="7620000" cy="4267200"/>
          </a:xfrm>
        </p:spPr>
        <p:txBody>
          <a:bodyPr>
            <a:normAutofit fontScale="92500"/>
          </a:bodyPr>
          <a:lstStyle/>
          <a:p>
            <a:pPr>
              <a:buFontTx/>
              <a:buNone/>
            </a:pPr>
            <a:endParaRPr lang="en-US" dirty="0"/>
          </a:p>
          <a:p>
            <a:pPr>
              <a:buFont typeface="Georgia" pitchFamily="18" charset="0"/>
              <a:buNone/>
            </a:pPr>
            <a:r>
              <a:rPr lang="en-US" sz="2800" b="1" dirty="0"/>
              <a:t>Target population </a:t>
            </a:r>
            <a:r>
              <a:rPr lang="en-US" sz="2800" dirty="0"/>
              <a:t>is the population to which the researcher would ideally like to generalize his study results (O-level students in Lahore, Parents of </a:t>
            </a:r>
            <a:r>
              <a:rPr lang="en-US" sz="2800" dirty="0" err="1"/>
              <a:t>a.c</a:t>
            </a:r>
            <a:r>
              <a:rPr lang="en-US" sz="2800" dirty="0"/>
              <a:t>.). It is rarely available.</a:t>
            </a:r>
          </a:p>
          <a:p>
            <a:pPr>
              <a:buNone/>
            </a:pPr>
            <a:r>
              <a:rPr lang="en-US" sz="2800" b="1" dirty="0"/>
              <a:t>Accessible population </a:t>
            </a:r>
            <a:r>
              <a:rPr lang="en-US" sz="2800" dirty="0"/>
              <a:t>is the population from which the researcher can realistically select subjects, also known as available population. (O-level students in </a:t>
            </a:r>
            <a:r>
              <a:rPr lang="en-US" sz="2800" dirty="0" err="1"/>
              <a:t>Gulberg</a:t>
            </a:r>
            <a:r>
              <a:rPr lang="en-US" sz="2800" dirty="0"/>
              <a:t>, Parents of </a:t>
            </a:r>
            <a:r>
              <a:rPr lang="en-US" sz="2800" dirty="0" err="1"/>
              <a:t>a.c</a:t>
            </a:r>
            <a:r>
              <a:rPr lang="en-US" sz="2800" dirty="0"/>
              <a:t>. residing </a:t>
            </a:r>
            <a:r>
              <a:rPr lang="en-US" sz="2800"/>
              <a:t>in Lahore). </a:t>
            </a:r>
            <a:r>
              <a:rPr lang="en-US" sz="2800" dirty="0"/>
              <a:t>(Gay 2012)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304800"/>
            <a:ext cx="8610600" cy="1143000"/>
          </a:xfrm>
        </p:spPr>
        <p:txBody>
          <a:bodyPr/>
          <a:lstStyle/>
          <a:p>
            <a:pPr marL="0" indent="0" algn="l" fontAlgn="auto">
              <a:spcAft>
                <a:spcPts val="0"/>
              </a:spcAft>
              <a:buClr>
                <a:schemeClr val="accent6">
                  <a:lumMod val="75000"/>
                </a:schemeClr>
              </a:buClr>
              <a:buFont typeface="Georgia" pitchFamily="18" charset="0"/>
              <a:buNone/>
              <a:defRPr/>
            </a:pPr>
            <a:r>
              <a:rPr lang="en-US" sz="4400" dirty="0"/>
              <a:t>DEFINITION OF SAMPLING</a:t>
            </a:r>
          </a:p>
        </p:txBody>
      </p:sp>
      <p:sp>
        <p:nvSpPr>
          <p:cNvPr id="5123" name="Rectangle 3"/>
          <p:cNvSpPr>
            <a:spLocks noGrp="1" noChangeArrowheads="1"/>
          </p:cNvSpPr>
          <p:nvPr>
            <p:ph sz="quarter" idx="13"/>
          </p:nvPr>
        </p:nvSpPr>
        <p:spPr>
          <a:xfrm>
            <a:off x="152400" y="1981200"/>
            <a:ext cx="8839200" cy="3932238"/>
          </a:xfrm>
        </p:spPr>
        <p:txBody>
          <a:bodyPr rtlCol="0">
            <a:normAutofit fontScale="62500" lnSpcReduction="20000"/>
          </a:bodyPr>
          <a:lstStyle/>
          <a:p>
            <a:pPr marL="45720" indent="0" fontAlgn="auto">
              <a:buClr>
                <a:schemeClr val="accent6">
                  <a:lumMod val="75000"/>
                </a:schemeClr>
              </a:buClr>
              <a:buFont typeface="Georgia" pitchFamily="18" charset="0"/>
              <a:buNone/>
              <a:defRPr/>
            </a:pPr>
            <a:r>
              <a:rPr lang="en-US" sz="4500" dirty="0">
                <a:solidFill>
                  <a:schemeClr val="tx1">
                    <a:lumMod val="75000"/>
                    <a:lumOff val="25000"/>
                  </a:schemeClr>
                </a:solidFill>
              </a:rPr>
              <a:t>In research, sampling is the process of  selecting individuals or portion who will participate in study or on which study will be conducted.</a:t>
            </a:r>
          </a:p>
          <a:p>
            <a:pPr indent="-182880" fontAlgn="auto">
              <a:buClr>
                <a:schemeClr val="accent6">
                  <a:lumMod val="75000"/>
                </a:schemeClr>
              </a:buClr>
              <a:buFontTx/>
              <a:buNone/>
              <a:defRPr/>
            </a:pPr>
            <a:endParaRPr lang="en-US" sz="4500" b="1" u="sng" dirty="0">
              <a:solidFill>
                <a:schemeClr val="tx1">
                  <a:lumMod val="75000"/>
                  <a:lumOff val="25000"/>
                </a:schemeClr>
              </a:solidFill>
            </a:endParaRPr>
          </a:p>
          <a:p>
            <a:pPr indent="-182880" fontAlgn="auto">
              <a:buClr>
                <a:schemeClr val="accent6">
                  <a:lumMod val="75000"/>
                </a:schemeClr>
              </a:buClr>
              <a:buFontTx/>
              <a:buNone/>
              <a:defRPr/>
            </a:pPr>
            <a:r>
              <a:rPr lang="en-US" sz="4500" b="1" u="sng" dirty="0">
                <a:solidFill>
                  <a:schemeClr val="tx1">
                    <a:lumMod val="75000"/>
                    <a:lumOff val="25000"/>
                  </a:schemeClr>
                </a:solidFill>
              </a:rPr>
              <a:t>What is the appropriate sample design?</a:t>
            </a:r>
            <a:endParaRPr lang="en-US" sz="4500" dirty="0">
              <a:solidFill>
                <a:schemeClr val="tx1">
                  <a:lumMod val="75000"/>
                  <a:lumOff val="25000"/>
                </a:schemeClr>
              </a:solidFill>
            </a:endParaRPr>
          </a:p>
          <a:p>
            <a:pPr indent="-182880" fontAlgn="auto">
              <a:buClr>
                <a:schemeClr val="accent6">
                  <a:lumMod val="75000"/>
                </a:schemeClr>
              </a:buClr>
              <a:buFontTx/>
              <a:buNone/>
              <a:defRPr/>
            </a:pPr>
            <a:r>
              <a:rPr lang="en-US" sz="4500" dirty="0">
                <a:solidFill>
                  <a:schemeClr val="tx1">
                    <a:lumMod val="75000"/>
                    <a:lumOff val="25000"/>
                  </a:schemeClr>
                </a:solidFill>
              </a:rPr>
              <a:t>  To decide on the most appropriate sample design for a research, the researcher will</a:t>
            </a:r>
          </a:p>
          <a:p>
            <a:pPr indent="-182880" fontAlgn="auto">
              <a:buClrTx/>
              <a:buFont typeface="Arial" pitchFamily="34" charset="0"/>
              <a:buChar char="•"/>
              <a:defRPr/>
            </a:pPr>
            <a:r>
              <a:rPr lang="en-US" sz="4500" dirty="0">
                <a:solidFill>
                  <a:schemeClr val="tx1">
                    <a:lumMod val="75000"/>
                    <a:lumOff val="25000"/>
                  </a:schemeClr>
                </a:solidFill>
              </a:rPr>
              <a:t>First identify a number of sample criteria.</a:t>
            </a:r>
          </a:p>
          <a:p>
            <a:pPr indent="-182880" fontAlgn="auto">
              <a:buClrTx/>
              <a:buFont typeface="Arial" pitchFamily="34" charset="0"/>
              <a:buChar char="•"/>
              <a:defRPr/>
            </a:pPr>
            <a:r>
              <a:rPr lang="en-US" sz="4500" dirty="0">
                <a:solidFill>
                  <a:schemeClr val="tx1">
                    <a:lumMod val="75000"/>
                    <a:lumOff val="25000"/>
                  </a:schemeClr>
                </a:solidFill>
              </a:rPr>
              <a:t>Second evaluate the relative importance of criteria. </a:t>
            </a:r>
          </a:p>
          <a:p>
            <a:pPr indent="-182880" fontAlgn="auto">
              <a:buClr>
                <a:schemeClr val="accent6">
                  <a:lumMod val="75000"/>
                </a:schemeClr>
              </a:buClr>
              <a:defRPr/>
            </a:pPr>
            <a:endParaRPr lang="en-US" sz="2800" dirty="0">
              <a:solidFill>
                <a:schemeClr val="tx1">
                  <a:lumMod val="75000"/>
                  <a:lumOff val="2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1" y="685800"/>
            <a:ext cx="5334000" cy="1143000"/>
          </a:xfrm>
        </p:spPr>
        <p:txBody>
          <a:bodyPr/>
          <a:lstStyle/>
          <a:p>
            <a:pPr marL="0" indent="0" algn="l" fontAlgn="auto">
              <a:spcAft>
                <a:spcPts val="0"/>
              </a:spcAft>
              <a:buClr>
                <a:schemeClr val="accent6">
                  <a:lumMod val="75000"/>
                </a:schemeClr>
              </a:buClr>
              <a:buFont typeface="Georgia" pitchFamily="18" charset="0"/>
              <a:buNone/>
              <a:defRPr/>
            </a:pPr>
            <a:r>
              <a:rPr lang="en-US" dirty="0"/>
              <a:t>SAMPLE SIZE</a:t>
            </a:r>
          </a:p>
        </p:txBody>
      </p:sp>
      <p:sp>
        <p:nvSpPr>
          <p:cNvPr id="6147" name="Rectangle 3"/>
          <p:cNvSpPr>
            <a:spLocks noGrp="1" noChangeArrowheads="1"/>
          </p:cNvSpPr>
          <p:nvPr>
            <p:ph sz="quarter" idx="13"/>
          </p:nvPr>
        </p:nvSpPr>
        <p:spPr>
          <a:xfrm>
            <a:off x="1295400" y="1447800"/>
            <a:ext cx="6400800" cy="4191000"/>
          </a:xfrm>
        </p:spPr>
        <p:txBody>
          <a:bodyPr>
            <a:normAutofit/>
          </a:bodyPr>
          <a:lstStyle/>
          <a:p>
            <a:pPr>
              <a:buFontTx/>
              <a:buNone/>
            </a:pPr>
            <a:endParaRPr lang="en-US" sz="2800" dirty="0"/>
          </a:p>
          <a:p>
            <a:pPr algn="just">
              <a:buFont typeface="Georgia" pitchFamily="18" charset="0"/>
              <a:buNone/>
            </a:pPr>
            <a:r>
              <a:rPr lang="en-US" sz="2800" dirty="0"/>
              <a:t>Samples should be as large as a researcher can manage with given time, money and energy. A recommended number of subjects is 100 for a descriptive study, 50 for </a:t>
            </a:r>
            <a:r>
              <a:rPr lang="en-US" sz="2800" dirty="0" err="1"/>
              <a:t>correlational</a:t>
            </a:r>
            <a:r>
              <a:rPr lang="en-US" sz="2800" dirty="0"/>
              <a:t> study, and 30 in each group for experimental and casual- comparative studies. (</a:t>
            </a:r>
            <a:r>
              <a:rPr lang="en-US" sz="2800" dirty="0" err="1"/>
              <a:t>Fraenkel</a:t>
            </a:r>
            <a:r>
              <a:rPr lang="en-US" sz="2800" dirty="0"/>
              <a:t> 2012)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381000"/>
            <a:ext cx="8534400" cy="1447800"/>
          </a:xfrm>
        </p:spPr>
        <p:txBody>
          <a:bodyPr>
            <a:normAutofit/>
          </a:bodyPr>
          <a:lstStyle/>
          <a:p>
            <a:pPr marL="0" indent="0" algn="l" fontAlgn="auto">
              <a:spcAft>
                <a:spcPts val="0"/>
              </a:spcAft>
              <a:buClr>
                <a:schemeClr val="accent6">
                  <a:lumMod val="75000"/>
                </a:schemeClr>
              </a:buClr>
              <a:buFont typeface="Georgia" pitchFamily="18" charset="0"/>
              <a:buNone/>
              <a:defRPr/>
            </a:pPr>
            <a:r>
              <a:rPr lang="en-US" sz="4000" dirty="0"/>
              <a:t>STAGES IN SELECTING A SAMPLE</a:t>
            </a:r>
          </a:p>
        </p:txBody>
      </p:sp>
      <p:sp>
        <p:nvSpPr>
          <p:cNvPr id="18434" name="Rectangle 3"/>
          <p:cNvSpPr>
            <a:spLocks noGrp="1" noChangeArrowheads="1"/>
          </p:cNvSpPr>
          <p:nvPr>
            <p:ph sz="quarter" idx="13"/>
          </p:nvPr>
        </p:nvSpPr>
        <p:spPr>
          <a:xfrm>
            <a:off x="914400" y="1828800"/>
            <a:ext cx="6400800" cy="4237038"/>
          </a:xfrm>
        </p:spPr>
        <p:txBody>
          <a:bodyPr/>
          <a:lstStyle/>
          <a:p>
            <a:pPr algn="just">
              <a:buClrTx/>
              <a:buFont typeface="Arial" charset="0"/>
              <a:buChar char="•"/>
            </a:pPr>
            <a:r>
              <a:rPr lang="en-US" sz="2800"/>
              <a:t>Define the target population</a:t>
            </a:r>
          </a:p>
          <a:p>
            <a:pPr algn="just">
              <a:buClrTx/>
              <a:buFont typeface="Arial" charset="0"/>
              <a:buChar char="•"/>
            </a:pPr>
            <a:r>
              <a:rPr lang="en-US" sz="2800"/>
              <a:t>Select accessible population</a:t>
            </a:r>
          </a:p>
          <a:p>
            <a:pPr algn="just">
              <a:buClrTx/>
              <a:buFont typeface="Arial" charset="0"/>
              <a:buChar char="•"/>
            </a:pPr>
            <a:r>
              <a:rPr lang="en-US" sz="2800"/>
              <a:t>Determine sampling method</a:t>
            </a:r>
          </a:p>
          <a:p>
            <a:pPr algn="just">
              <a:buClrTx/>
              <a:buFont typeface="Arial" charset="0"/>
              <a:buChar char="•"/>
            </a:pPr>
            <a:r>
              <a:rPr lang="en-US" sz="2800"/>
              <a:t>Plan process for selecting sampling units</a:t>
            </a:r>
          </a:p>
          <a:p>
            <a:pPr algn="just">
              <a:buClrTx/>
              <a:buFont typeface="Arial" charset="0"/>
              <a:buChar char="•"/>
            </a:pPr>
            <a:r>
              <a:rPr lang="en-US" sz="2800"/>
              <a:t>Determine sample size</a:t>
            </a:r>
          </a:p>
          <a:p>
            <a:pPr algn="just">
              <a:buClrTx/>
              <a:buFont typeface="Arial" charset="0"/>
              <a:buChar char="•"/>
            </a:pPr>
            <a:r>
              <a:rPr lang="en-US" sz="2800"/>
              <a:t>Select actual sampling units (Zikmund 2012)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6512511" cy="1171768"/>
          </a:xfrm>
        </p:spPr>
        <p:txBody>
          <a:bodyPr/>
          <a:lstStyle/>
          <a:p>
            <a:pPr marL="0" indent="0" algn="l" fontAlgn="auto">
              <a:spcAft>
                <a:spcPts val="0"/>
              </a:spcAft>
              <a:buClr>
                <a:schemeClr val="accent6">
                  <a:lumMod val="75000"/>
                </a:schemeClr>
              </a:buClr>
              <a:buFont typeface="Georgia" pitchFamily="18" charset="0"/>
              <a:buNone/>
              <a:defRPr/>
            </a:pPr>
            <a:r>
              <a:rPr lang="en-US" dirty="0"/>
              <a:t>Types of Sampling</a:t>
            </a:r>
          </a:p>
        </p:txBody>
      </p:sp>
      <p:sp>
        <p:nvSpPr>
          <p:cNvPr id="19458" name="Content Placeholder 2"/>
          <p:cNvSpPr>
            <a:spLocks noGrp="1"/>
          </p:cNvSpPr>
          <p:nvPr>
            <p:ph sz="quarter" idx="13"/>
          </p:nvPr>
        </p:nvSpPr>
        <p:spPr>
          <a:xfrm>
            <a:off x="1143000" y="2438400"/>
            <a:ext cx="6400800" cy="3475038"/>
          </a:xfrm>
        </p:spPr>
        <p:txBody>
          <a:bodyPr/>
          <a:lstStyle/>
          <a:p>
            <a:pPr marL="44450" indent="0">
              <a:buFont typeface="Georgia" pitchFamily="18" charset="0"/>
              <a:buNone/>
            </a:pPr>
            <a:r>
              <a:rPr lang="en-US" sz="3200"/>
              <a:t>Probability Sampling</a:t>
            </a:r>
          </a:p>
          <a:p>
            <a:pPr marL="44450" indent="0">
              <a:buFont typeface="Georgia" pitchFamily="18" charset="0"/>
              <a:buNone/>
            </a:pPr>
            <a:endParaRPr lang="en-US" sz="3200"/>
          </a:p>
          <a:p>
            <a:pPr marL="44450" indent="0">
              <a:buFont typeface="Georgia" pitchFamily="18" charset="0"/>
              <a:buNone/>
            </a:pPr>
            <a:r>
              <a:rPr lang="en-US" sz="3200"/>
              <a:t>Non Probability Sampling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457200"/>
            <a:ext cx="8382000" cy="1295400"/>
          </a:xfrm>
        </p:spPr>
        <p:txBody>
          <a:bodyPr>
            <a:normAutofit/>
          </a:bodyPr>
          <a:lstStyle/>
          <a:p>
            <a:pPr marL="0" indent="0" algn="l" fontAlgn="auto">
              <a:spcAft>
                <a:spcPts val="0"/>
              </a:spcAft>
              <a:buClr>
                <a:schemeClr val="accent6">
                  <a:lumMod val="75000"/>
                </a:schemeClr>
              </a:buClr>
              <a:buFont typeface="Georgia" pitchFamily="18" charset="0"/>
              <a:buNone/>
              <a:defRPr/>
            </a:pPr>
            <a:r>
              <a:rPr lang="en-US" sz="4400" dirty="0"/>
              <a:t>Probability Sampling </a:t>
            </a:r>
          </a:p>
        </p:txBody>
      </p:sp>
      <p:sp>
        <p:nvSpPr>
          <p:cNvPr id="8195" name="Rectangle 3"/>
          <p:cNvSpPr>
            <a:spLocks noGrp="1" noChangeArrowheads="1"/>
          </p:cNvSpPr>
          <p:nvPr>
            <p:ph sz="quarter" idx="13"/>
          </p:nvPr>
        </p:nvSpPr>
        <p:spPr>
          <a:xfrm>
            <a:off x="762000" y="1828800"/>
            <a:ext cx="7467600" cy="4465638"/>
          </a:xfrm>
        </p:spPr>
        <p:txBody>
          <a:bodyPr rtlCol="0">
            <a:normAutofit lnSpcReduction="10000"/>
          </a:bodyPr>
          <a:lstStyle/>
          <a:p>
            <a:pPr marL="45720" indent="0" fontAlgn="auto">
              <a:lnSpc>
                <a:spcPct val="90000"/>
              </a:lnSpc>
              <a:buClr>
                <a:schemeClr val="accent6">
                  <a:lumMod val="75000"/>
                </a:schemeClr>
              </a:buClr>
              <a:buFont typeface="Georgia" pitchFamily="18" charset="0"/>
              <a:buNone/>
              <a:defRPr/>
            </a:pPr>
            <a:endParaRPr lang="en-US" sz="2800" dirty="0">
              <a:solidFill>
                <a:schemeClr val="tx1">
                  <a:lumMod val="75000"/>
                  <a:lumOff val="25000"/>
                </a:schemeClr>
              </a:solidFill>
            </a:endParaRPr>
          </a:p>
          <a:p>
            <a:pPr marL="45720" indent="0" fontAlgn="auto">
              <a:lnSpc>
                <a:spcPct val="90000"/>
              </a:lnSpc>
              <a:buClr>
                <a:schemeClr val="accent6">
                  <a:lumMod val="75000"/>
                </a:schemeClr>
              </a:buClr>
              <a:buFont typeface="Georgia" pitchFamily="18" charset="0"/>
              <a:buNone/>
              <a:defRPr/>
            </a:pPr>
            <a:r>
              <a:rPr lang="en-US" sz="2800" dirty="0">
                <a:solidFill>
                  <a:schemeClr val="tx1">
                    <a:lumMod val="75000"/>
                    <a:lumOff val="25000"/>
                  </a:schemeClr>
                </a:solidFill>
              </a:rPr>
              <a:t>Probability sampling techniques permit the researcher to specify the probability or chance that </a:t>
            </a:r>
            <a:r>
              <a:rPr lang="en-US" sz="2800" u="sng" dirty="0">
                <a:solidFill>
                  <a:schemeClr val="tx1">
                    <a:lumMod val="75000"/>
                    <a:lumOff val="25000"/>
                  </a:schemeClr>
                </a:solidFill>
              </a:rPr>
              <a:t>each member have for being selected.</a:t>
            </a:r>
          </a:p>
          <a:p>
            <a:pPr marL="45720" indent="0" fontAlgn="auto">
              <a:lnSpc>
                <a:spcPct val="90000"/>
              </a:lnSpc>
              <a:buClr>
                <a:schemeClr val="accent6">
                  <a:lumMod val="75000"/>
                </a:schemeClr>
              </a:buClr>
              <a:buFont typeface="Georgia" pitchFamily="18" charset="0"/>
              <a:buNone/>
              <a:defRPr/>
            </a:pPr>
            <a:endParaRPr lang="en-US" sz="2800" dirty="0">
              <a:solidFill>
                <a:schemeClr val="tx1">
                  <a:lumMod val="75000"/>
                  <a:lumOff val="25000"/>
                </a:schemeClr>
              </a:solidFill>
            </a:endParaRPr>
          </a:p>
          <a:p>
            <a:pPr marL="45720" indent="0" fontAlgn="auto">
              <a:lnSpc>
                <a:spcPct val="90000"/>
              </a:lnSpc>
              <a:buClrTx/>
              <a:buFont typeface="Georgia" pitchFamily="18" charset="0"/>
              <a:buNone/>
              <a:defRPr/>
            </a:pPr>
            <a:r>
              <a:rPr lang="en-US" sz="2800" dirty="0">
                <a:solidFill>
                  <a:schemeClr val="tx1">
                    <a:lumMod val="75000"/>
                    <a:lumOff val="25000"/>
                  </a:schemeClr>
                </a:solidFill>
              </a:rPr>
              <a:t>1. Simple random sampling</a:t>
            </a:r>
          </a:p>
          <a:p>
            <a:pPr marL="45720" indent="0" fontAlgn="auto">
              <a:lnSpc>
                <a:spcPct val="90000"/>
              </a:lnSpc>
              <a:buClrTx/>
              <a:buFont typeface="Georgia" pitchFamily="18" charset="0"/>
              <a:buNone/>
              <a:defRPr/>
            </a:pPr>
            <a:r>
              <a:rPr lang="en-US" sz="2800" dirty="0">
                <a:solidFill>
                  <a:schemeClr val="tx1">
                    <a:lumMod val="75000"/>
                    <a:lumOff val="25000"/>
                  </a:schemeClr>
                </a:solidFill>
              </a:rPr>
              <a:t>2. Stratified sampling</a:t>
            </a:r>
          </a:p>
          <a:p>
            <a:pPr marL="45720" indent="0" fontAlgn="auto">
              <a:lnSpc>
                <a:spcPct val="90000"/>
              </a:lnSpc>
              <a:buClrTx/>
              <a:buFont typeface="Georgia" pitchFamily="18" charset="0"/>
              <a:buNone/>
              <a:defRPr/>
            </a:pPr>
            <a:r>
              <a:rPr lang="en-US" sz="2800" dirty="0">
                <a:solidFill>
                  <a:schemeClr val="tx1">
                    <a:lumMod val="75000"/>
                    <a:lumOff val="25000"/>
                  </a:schemeClr>
                </a:solidFill>
              </a:rPr>
              <a:t>3. Cluster sampling</a:t>
            </a:r>
          </a:p>
          <a:p>
            <a:pPr marL="45720" indent="0" fontAlgn="auto">
              <a:lnSpc>
                <a:spcPct val="90000"/>
              </a:lnSpc>
              <a:buClrTx/>
              <a:buFont typeface="Georgia" pitchFamily="18" charset="0"/>
              <a:buNone/>
              <a:defRPr/>
            </a:pPr>
            <a:r>
              <a:rPr lang="en-US" sz="2800" dirty="0">
                <a:solidFill>
                  <a:schemeClr val="tx1">
                    <a:lumMod val="75000"/>
                    <a:lumOff val="25000"/>
                  </a:schemeClr>
                </a:solidFill>
              </a:rPr>
              <a:t>4. Systematic sampling</a:t>
            </a:r>
          </a:p>
        </p:txBody>
      </p:sp>
    </p:spTree>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323</TotalTime>
  <Words>2193</Words>
  <Application>Microsoft Office PowerPoint</Application>
  <PresentationFormat>On-screen Show (4:3)</PresentationFormat>
  <Paragraphs>187</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Georgia</vt:lpstr>
      <vt:lpstr>Times New Roman</vt:lpstr>
      <vt:lpstr>Trebuchet MS</vt:lpstr>
      <vt:lpstr>Slipstream</vt:lpstr>
      <vt:lpstr>PowerPoint Presentation</vt:lpstr>
      <vt:lpstr>SAMPLING IN QUANTITATIVE RESEARCH</vt:lpstr>
      <vt:lpstr>Definition of population</vt:lpstr>
      <vt:lpstr>TARGET AND ACCESSIBLE POPULATION</vt:lpstr>
      <vt:lpstr>DEFINITION OF SAMPLING</vt:lpstr>
      <vt:lpstr>SAMPLE SIZE</vt:lpstr>
      <vt:lpstr>STAGES IN SELECTING A SAMPLE</vt:lpstr>
      <vt:lpstr>Types of Sampling</vt:lpstr>
      <vt:lpstr>Probability Sampling </vt:lpstr>
      <vt:lpstr>Simple random sampling</vt:lpstr>
      <vt:lpstr>Contd.</vt:lpstr>
      <vt:lpstr>Contd.</vt:lpstr>
      <vt:lpstr>Stratified sampling</vt:lpstr>
      <vt:lpstr>Proportional stratified sampling</vt:lpstr>
      <vt:lpstr>Non proportional sampling</vt:lpstr>
      <vt:lpstr>Cluster sampling</vt:lpstr>
      <vt:lpstr>Steps in cluster sampling</vt:lpstr>
      <vt:lpstr>Systematic sampling</vt:lpstr>
      <vt:lpstr>Steps in Systematic Sampling</vt:lpstr>
      <vt:lpstr>Disadvantages</vt:lpstr>
      <vt:lpstr>Contd.</vt:lpstr>
      <vt:lpstr>Non Probability Sampling</vt:lpstr>
      <vt:lpstr>Disadvantages of Non Probability Sampling</vt:lpstr>
      <vt:lpstr>Uses of Non Probability Sampling</vt:lpstr>
      <vt:lpstr>Types of Non-Probability Sampling</vt:lpstr>
      <vt:lpstr>1. Convenience Sampling</vt:lpstr>
      <vt:lpstr>Strengths</vt:lpstr>
      <vt:lpstr>2. Quota Sampling</vt:lpstr>
      <vt:lpstr>Strengths</vt:lpstr>
      <vt:lpstr>3. Purposive Sampling</vt:lpstr>
      <vt:lpstr>Strengths</vt:lpstr>
      <vt:lpstr>PowerPoint Presentation</vt:lpstr>
      <vt:lpstr>PowerPoint Presentation</vt:lpstr>
      <vt:lpstr>Sampling Error </vt:lpstr>
      <vt:lpstr>Sampling Bias</vt:lpstr>
      <vt:lpstr>GENERALIZABILITY AND EXTERNAL VALIDITY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 IN QUANTITATIVE RESEARCH</dc:title>
  <dc:creator>Ayesha</dc:creator>
  <cp:lastModifiedBy>Ayesha</cp:lastModifiedBy>
  <cp:revision>67</cp:revision>
  <dcterms:created xsi:type="dcterms:W3CDTF">2012-11-02T12:55:50Z</dcterms:created>
  <dcterms:modified xsi:type="dcterms:W3CDTF">2020-01-11T18:15:47Z</dcterms:modified>
</cp:coreProperties>
</file>